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5"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1" d="100"/>
          <a:sy n="81" d="100"/>
        </p:scale>
        <p:origin x="75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58B0B25-E101-463B-8D88-974265ACE21A}" type="datetimeFigureOut">
              <a:rPr lang="en-US" smtClean="0"/>
              <a:t>7/24/2022</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11151977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58B0B25-E101-463B-8D88-974265ACE21A}" type="datetimeFigureOut">
              <a:rPr lang="en-US" smtClean="0"/>
              <a:t>7/24/2022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1423617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8B0B25-E101-463B-8D88-974265ACE21A}" type="datetimeFigureOut">
              <a:rPr lang="en-US" smtClean="0"/>
              <a:t>7/24/2022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33970068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8B0B25-E101-463B-8D88-974265ACE21A}" type="datetimeFigureOut">
              <a:rPr lang="en-US" smtClean="0"/>
              <a:t>7/24/2022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1305044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8B0B25-E101-463B-8D88-974265ACE21A}" type="datetimeFigureOut">
              <a:rPr lang="en-US" smtClean="0"/>
              <a:t>7/24/2022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25653111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8B0B25-E101-463B-8D88-974265ACE21A}" type="datetimeFigureOut">
              <a:rPr lang="en-US" smtClean="0"/>
              <a:t>7/24/2022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1249376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8B0B25-E101-463B-8D88-974265ACE21A}" type="datetimeFigureOut">
              <a:rPr lang="en-US" smtClean="0"/>
              <a:t>7/24/2022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16063247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8B0B25-E101-463B-8D88-974265ACE21A}" type="datetimeFigureOut">
              <a:rPr lang="en-US" smtClean="0"/>
              <a:t>7/24/2022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1349834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8B0B25-E101-463B-8D88-974265ACE21A}" type="datetimeFigureOut">
              <a:rPr lang="en-US" smtClean="0"/>
              <a:t>7/24/2022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1144466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8B0B25-E101-463B-8D88-974265ACE21A}" type="datetimeFigureOut">
              <a:rPr lang="en-US" smtClean="0"/>
              <a:t>7/24/2022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40423665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8B0B25-E101-463B-8D88-974265ACE21A}" type="datetimeFigureOut">
              <a:rPr lang="en-US" smtClean="0"/>
              <a:t>7/24/2022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1101800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58B0B25-E101-463B-8D88-974265ACE21A}" type="datetimeFigureOut">
              <a:rPr lang="en-US" smtClean="0"/>
              <a:t>7/24/2022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3851809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8B0B25-E101-463B-8D88-974265ACE21A}" type="datetimeFigureOut">
              <a:rPr lang="en-US" smtClean="0"/>
              <a:t>7/24/2022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3325647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58B0B25-E101-463B-8D88-974265ACE21A}" type="datetimeFigureOut">
              <a:rPr lang="en-US" smtClean="0"/>
              <a:t>7/24/2022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493952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8B0B25-E101-463B-8D88-974265ACE21A}" type="datetimeFigureOut">
              <a:rPr lang="en-US" smtClean="0"/>
              <a:t>7/24/2022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3102301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58B0B25-E101-463B-8D88-974265ACE21A}" type="datetimeFigureOut">
              <a:rPr lang="en-US" smtClean="0"/>
              <a:t>7/24/2022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715102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58B0B25-E101-463B-8D88-974265ACE21A}" type="datetimeFigureOut">
              <a:rPr lang="en-US" smtClean="0"/>
              <a:t>7/24/2022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D7FED1-19F3-4952-B2E3-6FA1A382BFE4}" type="slidenum">
              <a:rPr lang="en-US" smtClean="0"/>
              <a:t>‹#›</a:t>
            </a:fld>
            <a:endParaRPr lang="en-US"/>
          </a:p>
        </p:txBody>
      </p:sp>
    </p:spTree>
    <p:extLst>
      <p:ext uri="{BB962C8B-B14F-4D97-AF65-F5344CB8AC3E}">
        <p14:creationId xmlns:p14="http://schemas.microsoft.com/office/powerpoint/2010/main" val="3716555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58B0B25-E101-463B-8D88-974265ACE21A}" type="datetimeFigureOut">
              <a:rPr lang="en-US" smtClean="0"/>
              <a:t>7/24/2022</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6D7FED1-19F3-4952-B2E3-6FA1A382BFE4}" type="slidenum">
              <a:rPr lang="en-US" smtClean="0"/>
              <a:t>‹#›</a:t>
            </a:fld>
            <a:endParaRPr lang="en-US"/>
          </a:p>
        </p:txBody>
      </p:sp>
    </p:spTree>
    <p:extLst>
      <p:ext uri="{BB962C8B-B14F-4D97-AF65-F5344CB8AC3E}">
        <p14:creationId xmlns:p14="http://schemas.microsoft.com/office/powerpoint/2010/main" val="2193253740"/>
      </p:ext>
    </p:extLst>
  </p:cSld>
  <p:clrMap bg1="lt1" tx1="dk1" bg2="lt2" tx2="dk2" accent1="accent1" accent2="accent2" accent3="accent3" accent4="accent4" accent5="accent5" accent6="accent6" hlink="hlink" folHlink="folHlink"/>
  <p:sldLayoutIdLst>
    <p:sldLayoutId id="2147483916" r:id="rId1"/>
    <p:sldLayoutId id="2147483917" r:id="rId2"/>
    <p:sldLayoutId id="2147483918" r:id="rId3"/>
    <p:sldLayoutId id="2147483919" r:id="rId4"/>
    <p:sldLayoutId id="2147483920" r:id="rId5"/>
    <p:sldLayoutId id="2147483921" r:id="rId6"/>
    <p:sldLayoutId id="2147483922" r:id="rId7"/>
    <p:sldLayoutId id="2147483923" r:id="rId8"/>
    <p:sldLayoutId id="2147483924" r:id="rId9"/>
    <p:sldLayoutId id="2147483925" r:id="rId10"/>
    <p:sldLayoutId id="2147483926" r:id="rId11"/>
    <p:sldLayoutId id="2147483927" r:id="rId12"/>
    <p:sldLayoutId id="2147483928" r:id="rId13"/>
    <p:sldLayoutId id="2147483929" r:id="rId14"/>
    <p:sldLayoutId id="2147483930" r:id="rId15"/>
    <p:sldLayoutId id="2147483931" r:id="rId16"/>
    <p:sldLayoutId id="2147483932"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4C95B-8251-A9FC-BAE7-AB79FF3C4FCD}"/>
              </a:ext>
            </a:extLst>
          </p:cNvPr>
          <p:cNvSpPr>
            <a:spLocks noGrp="1"/>
          </p:cNvSpPr>
          <p:nvPr>
            <p:ph type="ctrTitle"/>
          </p:nvPr>
        </p:nvSpPr>
        <p:spPr/>
        <p:txBody>
          <a:bodyPr/>
          <a:lstStyle/>
          <a:p>
            <a:pPr algn="ctr"/>
            <a:r>
              <a:rPr lang="en-US" sz="3000" b="1" dirty="0">
                <a:effectLst/>
                <a:latin typeface="Times New Roman" panose="02020603050405020304" pitchFamily="18" charset="0"/>
                <a:ea typeface="Calibri" panose="020F0502020204030204" pitchFamily="34" charset="0"/>
                <a:cs typeface="Times New Roman" panose="02020603050405020304" pitchFamily="18" charset="0"/>
              </a:rPr>
              <a:t>RED DEAD REDEMPTION</a:t>
            </a:r>
            <a:br>
              <a:rPr lang="en-US" sz="1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dirty="0"/>
          </a:p>
        </p:txBody>
      </p:sp>
      <p:sp>
        <p:nvSpPr>
          <p:cNvPr id="3" name="Subtitle 2">
            <a:extLst>
              <a:ext uri="{FF2B5EF4-FFF2-40B4-BE49-F238E27FC236}">
                <a16:creationId xmlns:a16="http://schemas.microsoft.com/office/drawing/2014/main" id="{C712AFF1-AC00-C7CB-518C-9801370DCF28}"/>
              </a:ext>
            </a:extLst>
          </p:cNvPr>
          <p:cNvSpPr>
            <a:spLocks noGrp="1"/>
          </p:cNvSpPr>
          <p:nvPr>
            <p:ph type="subTitle" idx="1"/>
          </p:nvPr>
        </p:nvSpPr>
        <p:spPr/>
        <p:txBody>
          <a:bodyPr>
            <a:normAutofit lnSpcReduction="10000"/>
          </a:bodyPr>
          <a:lstStyle/>
          <a:p>
            <a:pPr marL="0" marR="0" algn="ctr">
              <a:lnSpc>
                <a:spcPct val="115000"/>
              </a:lnSpc>
              <a:spcBef>
                <a:spcPts val="0"/>
              </a:spcBef>
              <a:spcAft>
                <a:spcPts val="1000"/>
              </a:spcAft>
            </a:pPr>
            <a:r>
              <a:rPr lang="fr-FR" sz="1800" dirty="0" err="1">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Đoàn</a:t>
            </a:r>
            <a:r>
              <a:rPr lang="fr-FR" sz="1800"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 Minh </a:t>
            </a:r>
            <a:r>
              <a:rPr lang="fr-FR" sz="1800" dirty="0" err="1">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Khánh</a:t>
            </a:r>
            <a:r>
              <a:rPr lang="fr-FR" sz="1800"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 - D19M02</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Bef>
                <a:spcPts val="0"/>
              </a:spcBef>
              <a:spcAft>
                <a:spcPts val="1000"/>
              </a:spcAft>
            </a:pPr>
            <a:r>
              <a:rPr lang="fr-FR" sz="1800" dirty="0" err="1">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Vũ</a:t>
            </a:r>
            <a:r>
              <a:rPr lang="fr-FR" sz="1800"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 </a:t>
            </a:r>
            <a:r>
              <a:rPr lang="fr-FR" sz="1800" dirty="0" err="1">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Quốc</a:t>
            </a:r>
            <a:r>
              <a:rPr lang="fr-FR" sz="1800"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 </a:t>
            </a:r>
            <a:r>
              <a:rPr lang="fr-FR" sz="1800" dirty="0" err="1">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Khánh</a:t>
            </a:r>
            <a:r>
              <a:rPr lang="fr-FR" sz="1800"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 - D19M02</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ctr">
              <a:lnSpc>
                <a:spcPct val="115000"/>
              </a:lnSpc>
              <a:spcBef>
                <a:spcPts val="0"/>
              </a:spcBef>
              <a:spcAft>
                <a:spcPts val="1000"/>
              </a:spcAft>
            </a:pPr>
            <a:r>
              <a:rPr lang="fr-FR" sz="1800" dirty="0" err="1">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Huỳnh</a:t>
            </a:r>
            <a:r>
              <a:rPr lang="fr-FR" sz="1800"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 </a:t>
            </a:r>
            <a:r>
              <a:rPr lang="fr-FR" sz="1800" dirty="0" err="1">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Đức</a:t>
            </a:r>
            <a:r>
              <a:rPr lang="fr-FR" sz="1800" dirty="0">
                <a:solidFill>
                  <a:srgbClr val="222222"/>
                </a:solidFill>
                <a:effectLst/>
                <a:latin typeface="Times New Roman" panose="02020603050405020304" pitchFamily="18" charset="0"/>
                <a:ea typeface="Calibri" panose="020F0502020204030204" pitchFamily="34" charset="0"/>
                <a:cs typeface="Times New Roman" panose="02020603050405020304" pitchFamily="18" charset="0"/>
              </a:rPr>
              <a:t> Huy - D19M02</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6402061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875DF-511E-C729-D0AF-60CAEE5F1417}"/>
              </a:ext>
            </a:extLst>
          </p:cNvPr>
          <p:cNvSpPr>
            <a:spLocks noGrp="1"/>
          </p:cNvSpPr>
          <p:nvPr>
            <p:ph type="title"/>
          </p:nvPr>
        </p:nvSpPr>
        <p:spPr/>
        <p:txBody>
          <a:bodyPr/>
          <a:lstStyle/>
          <a:p>
            <a:r>
              <a:rPr lang="vi-VN"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HUD SYSTEM</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141202C1-FF8B-657D-80B7-9EFC4F963F2B}"/>
              </a:ext>
            </a:extLst>
          </p:cNvPr>
          <p:cNvSpPr>
            <a:spLocks noGrp="1"/>
          </p:cNvSpPr>
          <p:nvPr>
            <p:ph idx="1"/>
          </p:nvPr>
        </p:nvSpPr>
        <p:spPr>
          <a:xfrm>
            <a:off x="1484310" y="-1046375"/>
            <a:ext cx="10018713" cy="6837575"/>
          </a:xfrm>
        </p:spPr>
        <p:txBody>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information presented on the screen includes: Player's name, heart-shaped yellow blood bar and energy bar, basket of items the player buys, the number of bad diamonds, the number of diamonds that the player is obtaining, option buttons, pause buttons, character movement buttons, move buttons.</a:t>
            </a:r>
          </a:p>
          <a:p>
            <a:r>
              <a:rPr lang="en-US" sz="1800" dirty="0">
                <a:effectLst/>
                <a:latin typeface="Times New Roman" panose="02020603050405020304" pitchFamily="18" charset="0"/>
                <a:ea typeface="Calibri" panose="020F0502020204030204" pitchFamily="34" charset="0"/>
              </a:rPr>
              <a:t> Heart-shaped blood bar and lightning-shaped energy bar: at the start of the game, the player will have 100% blood and 100% internal strength. </a:t>
            </a:r>
            <a:endParaRPr lang="en-US" dirty="0"/>
          </a:p>
        </p:txBody>
      </p:sp>
      <p:pic>
        <p:nvPicPr>
          <p:cNvPr id="8" name="Picture 7">
            <a:extLst>
              <a:ext uri="{FF2B5EF4-FFF2-40B4-BE49-F238E27FC236}">
                <a16:creationId xmlns:a16="http://schemas.microsoft.com/office/drawing/2014/main" id="{42A61FC0-C083-9BCB-8A01-333B74AE90BD}"/>
              </a:ext>
            </a:extLst>
          </p:cNvPr>
          <p:cNvPicPr>
            <a:picLocks noChangeAspect="1"/>
          </p:cNvPicPr>
          <p:nvPr/>
        </p:nvPicPr>
        <p:blipFill>
          <a:blip r:embed="rId2"/>
          <a:stretch>
            <a:fillRect/>
          </a:stretch>
        </p:blipFill>
        <p:spPr>
          <a:xfrm>
            <a:off x="1848557" y="3360419"/>
            <a:ext cx="2141220" cy="1508760"/>
          </a:xfrm>
          <a:prstGeom prst="rect">
            <a:avLst/>
          </a:prstGeom>
        </p:spPr>
      </p:pic>
      <p:sp>
        <p:nvSpPr>
          <p:cNvPr id="6" name="TextBox 5">
            <a:extLst>
              <a:ext uri="{FF2B5EF4-FFF2-40B4-BE49-F238E27FC236}">
                <a16:creationId xmlns:a16="http://schemas.microsoft.com/office/drawing/2014/main" id="{04575DD9-5BDE-11FD-3FA3-088537FEE0BD}"/>
              </a:ext>
            </a:extLst>
          </p:cNvPr>
          <p:cNvSpPr txBox="1"/>
          <p:nvPr/>
        </p:nvSpPr>
        <p:spPr>
          <a:xfrm>
            <a:off x="5214510" y="3360419"/>
            <a:ext cx="3731526" cy="1477328"/>
          </a:xfrm>
          <a:prstGeom prst="rect">
            <a:avLst/>
          </a:prstGeom>
          <a:noFill/>
        </p:spPr>
        <p:txBody>
          <a:bodyPr wrap="square" rtlCol="0">
            <a:spAutoFit/>
          </a:bodyPr>
          <a:lstStyle/>
          <a:p>
            <a:pPr marL="285750" indent="-285750">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rPr>
              <a:t>The basket contains items that the player buys and collects during the game. At the beginning, in the chest there will be 10 food and wine, money, diamonds. </a:t>
            </a:r>
            <a:endParaRPr lang="en-US" dirty="0"/>
          </a:p>
        </p:txBody>
      </p:sp>
      <p:pic>
        <p:nvPicPr>
          <p:cNvPr id="10" name="Picture 9">
            <a:extLst>
              <a:ext uri="{FF2B5EF4-FFF2-40B4-BE49-F238E27FC236}">
                <a16:creationId xmlns:a16="http://schemas.microsoft.com/office/drawing/2014/main" id="{016616E3-BF99-923B-A401-64CBF6FF400D}"/>
              </a:ext>
            </a:extLst>
          </p:cNvPr>
          <p:cNvPicPr>
            <a:picLocks noChangeAspect="1"/>
          </p:cNvPicPr>
          <p:nvPr/>
        </p:nvPicPr>
        <p:blipFill>
          <a:blip r:embed="rId3"/>
          <a:stretch>
            <a:fillRect/>
          </a:stretch>
        </p:blipFill>
        <p:spPr>
          <a:xfrm>
            <a:off x="9006037" y="3139127"/>
            <a:ext cx="2329464" cy="2041924"/>
          </a:xfrm>
          <a:prstGeom prst="rect">
            <a:avLst/>
          </a:prstGeom>
        </p:spPr>
      </p:pic>
    </p:spTree>
    <p:extLst>
      <p:ext uri="{BB962C8B-B14F-4D97-AF65-F5344CB8AC3E}">
        <p14:creationId xmlns:p14="http://schemas.microsoft.com/office/powerpoint/2010/main" val="41973207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7CBB45-65F6-94D4-928F-C899AA4D3254}"/>
              </a:ext>
            </a:extLst>
          </p:cNvPr>
          <p:cNvSpPr>
            <a:spLocks noGrp="1"/>
          </p:cNvSpPr>
          <p:nvPr>
            <p:ph idx="1"/>
          </p:nvPr>
        </p:nvSpPr>
        <p:spPr>
          <a:xfrm>
            <a:off x="1484310" y="-197963"/>
            <a:ext cx="10018713" cy="5989163"/>
          </a:xfrm>
        </p:spPr>
        <p:txBody>
          <a:bodyPr/>
          <a:lstStyle/>
          <a:p>
            <a:pPr marL="457200" marR="0">
              <a:lnSpc>
                <a:spcPct val="115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Currencies, diamonds:</a:t>
            </a:r>
          </a:p>
          <a:p>
            <a:pPr marL="457200" marR="0">
              <a:lnSpc>
                <a:spcPct val="115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way to earn bad needles is to complete many tasks in the system and will be rewarded with gold coins according to the difficulty.</a:t>
            </a:r>
          </a:p>
          <a:p>
            <a:endParaRPr lang="en-US" dirty="0"/>
          </a:p>
        </p:txBody>
      </p:sp>
      <p:pic>
        <p:nvPicPr>
          <p:cNvPr id="4" name="Picture 3">
            <a:extLst>
              <a:ext uri="{FF2B5EF4-FFF2-40B4-BE49-F238E27FC236}">
                <a16:creationId xmlns:a16="http://schemas.microsoft.com/office/drawing/2014/main" id="{E042F2F4-6EB2-821F-8FC5-C097DDFB5CE2}"/>
              </a:ext>
            </a:extLst>
          </p:cNvPr>
          <p:cNvPicPr>
            <a:picLocks noChangeAspect="1"/>
          </p:cNvPicPr>
          <p:nvPr/>
        </p:nvPicPr>
        <p:blipFill>
          <a:blip r:embed="rId2"/>
          <a:stretch>
            <a:fillRect/>
          </a:stretch>
        </p:blipFill>
        <p:spPr>
          <a:xfrm>
            <a:off x="1975006" y="2990732"/>
            <a:ext cx="4518660" cy="3155544"/>
          </a:xfrm>
          <a:prstGeom prst="rect">
            <a:avLst/>
          </a:prstGeom>
        </p:spPr>
      </p:pic>
      <p:pic>
        <p:nvPicPr>
          <p:cNvPr id="5" name="Picture 4">
            <a:extLst>
              <a:ext uri="{FF2B5EF4-FFF2-40B4-BE49-F238E27FC236}">
                <a16:creationId xmlns:a16="http://schemas.microsoft.com/office/drawing/2014/main" id="{77F2713D-7D76-AAF0-BEF3-4444359EF834}"/>
              </a:ext>
            </a:extLst>
          </p:cNvPr>
          <p:cNvPicPr>
            <a:picLocks noChangeAspect="1"/>
          </p:cNvPicPr>
          <p:nvPr/>
        </p:nvPicPr>
        <p:blipFill>
          <a:blip r:embed="rId3"/>
          <a:stretch>
            <a:fillRect/>
          </a:stretch>
        </p:blipFill>
        <p:spPr>
          <a:xfrm>
            <a:off x="6784235" y="2990732"/>
            <a:ext cx="5044440" cy="3155544"/>
          </a:xfrm>
          <a:prstGeom prst="rect">
            <a:avLst/>
          </a:prstGeom>
        </p:spPr>
      </p:pic>
    </p:spTree>
    <p:extLst>
      <p:ext uri="{BB962C8B-B14F-4D97-AF65-F5344CB8AC3E}">
        <p14:creationId xmlns:p14="http://schemas.microsoft.com/office/powerpoint/2010/main" val="2331596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B7FD348-6203-3A7E-214E-3BE3D0ADDA30}"/>
              </a:ext>
            </a:extLst>
          </p:cNvPr>
          <p:cNvSpPr>
            <a:spLocks noGrp="1"/>
          </p:cNvSpPr>
          <p:nvPr>
            <p:ph idx="1"/>
          </p:nvPr>
        </p:nvSpPr>
        <p:spPr>
          <a:xfrm>
            <a:off x="1484310" y="-179109"/>
            <a:ext cx="10018713" cy="1838227"/>
          </a:xfrm>
        </p:spPr>
        <p:txBody>
          <a:bodyPr/>
          <a:lstStyle/>
          <a:p>
            <a:r>
              <a:rPr lang="en-US" sz="1800" dirty="0">
                <a:solidFill>
                  <a:srgbClr val="000000"/>
                </a:solidFill>
                <a:effectLst/>
                <a:latin typeface="Times New Roman" panose="02020603050405020304" pitchFamily="18" charset="0"/>
                <a:ea typeface="Calibri" panose="020F0502020204030204" pitchFamily="34" charset="0"/>
              </a:rPr>
              <a:t>Pause game will display the option screen showing information such as Map, Help, Process…</a:t>
            </a:r>
            <a:endParaRPr lang="en-US" dirty="0"/>
          </a:p>
        </p:txBody>
      </p:sp>
      <p:pic>
        <p:nvPicPr>
          <p:cNvPr id="6" name="Picture 5">
            <a:extLst>
              <a:ext uri="{FF2B5EF4-FFF2-40B4-BE49-F238E27FC236}">
                <a16:creationId xmlns:a16="http://schemas.microsoft.com/office/drawing/2014/main" id="{C0970965-C303-5603-68B8-F648E7FF0E97}"/>
              </a:ext>
            </a:extLst>
          </p:cNvPr>
          <p:cNvPicPr>
            <a:picLocks noChangeAspect="1"/>
          </p:cNvPicPr>
          <p:nvPr/>
        </p:nvPicPr>
        <p:blipFill>
          <a:blip r:embed="rId2"/>
          <a:stretch>
            <a:fillRect/>
          </a:stretch>
        </p:blipFill>
        <p:spPr>
          <a:xfrm>
            <a:off x="1776167" y="1162717"/>
            <a:ext cx="5943600" cy="4172854"/>
          </a:xfrm>
          <a:prstGeom prst="rect">
            <a:avLst/>
          </a:prstGeom>
        </p:spPr>
      </p:pic>
      <p:sp>
        <p:nvSpPr>
          <p:cNvPr id="5" name="TextBox 4">
            <a:extLst>
              <a:ext uri="{FF2B5EF4-FFF2-40B4-BE49-F238E27FC236}">
                <a16:creationId xmlns:a16="http://schemas.microsoft.com/office/drawing/2014/main" id="{47781D82-A68C-91E1-62E9-31DCF5D1084F}"/>
              </a:ext>
            </a:extLst>
          </p:cNvPr>
          <p:cNvSpPr txBox="1"/>
          <p:nvPr/>
        </p:nvSpPr>
        <p:spPr>
          <a:xfrm>
            <a:off x="7437749" y="1162717"/>
            <a:ext cx="4619134" cy="4895186"/>
          </a:xfrm>
          <a:prstGeom prst="rect">
            <a:avLst/>
          </a:prstGeom>
          <a:noFill/>
        </p:spPr>
        <p:txBody>
          <a:bodyPr wrap="square" rtlCol="0">
            <a:spAutoFit/>
          </a:bodyPr>
          <a:lstStyle/>
          <a:p>
            <a:pPr marL="742950" marR="0" lvl="1" indent="-285750">
              <a:lnSpc>
                <a:spcPct val="115000"/>
              </a:lnSpc>
              <a:spcBef>
                <a:spcPts val="0"/>
              </a:spcBef>
              <a:spcAft>
                <a:spcPts val="0"/>
              </a:spcAft>
              <a:buFont typeface="Courier New" panose="02070309020205020404" pitchFamily="49" charset="0"/>
              <a:buChar char="o"/>
            </a:pPr>
            <a:r>
              <a:rPr lang="en-US" dirty="0">
                <a:effectLst/>
                <a:latin typeface="Times New Roman" panose="02020603050405020304" pitchFamily="18" charset="0"/>
                <a:ea typeface="Calibri" panose="020F0502020204030204" pitchFamily="34" charset="0"/>
                <a:cs typeface="Times New Roman" panose="02020603050405020304" pitchFamily="18" charset="0"/>
              </a:rPr>
              <a:t>The buttons to move the character: fly up, go forward, back you can do 2 operations at the same time that is press the fast button.</a:t>
            </a:r>
          </a:p>
          <a:p>
            <a:pPr marL="457200" marR="0" indent="38100">
              <a:lnSpc>
                <a:spcPct val="115000"/>
              </a:lnSpc>
              <a:spcBef>
                <a:spcPts val="0"/>
              </a:spcBef>
              <a:spcAft>
                <a:spcPts val="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 </a:t>
            </a:r>
          </a:p>
          <a:p>
            <a:pPr marL="742950" marR="0" lvl="1" indent="-285750">
              <a:lnSpc>
                <a:spcPct val="115000"/>
              </a:lnSpc>
              <a:spcBef>
                <a:spcPts val="0"/>
              </a:spcBef>
              <a:spcAft>
                <a:spcPts val="1000"/>
              </a:spcAft>
              <a:buFont typeface="Courier New" panose="02070309020205020404" pitchFamily="49" charset="0"/>
              <a:buChar char="o"/>
            </a:pPr>
            <a:r>
              <a:rPr lang="en-US" dirty="0">
                <a:effectLst/>
                <a:latin typeface="Times New Roman" panose="02020603050405020304" pitchFamily="18" charset="0"/>
                <a:ea typeface="Calibri" panose="020F0502020204030204" pitchFamily="34" charset="0"/>
                <a:cs typeface="Times New Roman" panose="02020603050405020304" pitchFamily="18" charset="0"/>
              </a:rPr>
              <a:t>Skill-performing buttons: press the left mouse ferociously to turn on the slow rotation then perform the enemy shot.</a:t>
            </a:r>
          </a:p>
          <a:p>
            <a:pPr marL="742950" lvl="1" indent="-285750">
              <a:lnSpc>
                <a:spcPct val="115000"/>
              </a:lnSpc>
              <a:spcAft>
                <a:spcPts val="1000"/>
              </a:spcAft>
              <a:buFont typeface="Courier New" panose="02070309020205020404" pitchFamily="49" charset="0"/>
              <a:buChar char="o"/>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Recovery: When your blood or energy is less than 100%, it will be used. Each food will recover 20% of the blood or energy.</a:t>
            </a:r>
          </a:p>
          <a:p>
            <a:pPr marL="742950" marR="0" lvl="1" indent="-285750">
              <a:lnSpc>
                <a:spcPct val="115000"/>
              </a:lnSpc>
              <a:spcBef>
                <a:spcPts val="0"/>
              </a:spcBef>
              <a:spcAft>
                <a:spcPts val="1000"/>
              </a:spcAft>
              <a:buFont typeface="Courier New" panose="02070309020205020404" pitchFamily="49" charset="0"/>
              <a:buChar char="o"/>
            </a:pPr>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0067115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D3446-C892-41AB-2080-1949334155AA}"/>
              </a:ext>
            </a:extLst>
          </p:cNvPr>
          <p:cNvSpPr>
            <a:spLocks noGrp="1"/>
          </p:cNvSpPr>
          <p:nvPr>
            <p:ph type="title"/>
          </p:nvPr>
        </p:nvSpPr>
        <p:spPr/>
        <p:txBody>
          <a:bodyPr/>
          <a:lstStyle/>
          <a:p>
            <a:r>
              <a:rPr lang="vi-VN"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PLAYER METRICS</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F0763E73-81B7-091B-5F39-6BBF64A45991}"/>
              </a:ext>
            </a:extLst>
          </p:cNvPr>
          <p:cNvSpPr>
            <a:spLocks noGrp="1"/>
          </p:cNvSpPr>
          <p:nvPr>
            <p:ph idx="1"/>
          </p:nvPr>
        </p:nvSpPr>
        <p:spPr>
          <a:xfrm>
            <a:off x="1484310" y="-1197203"/>
            <a:ext cx="10018713" cy="6988404"/>
          </a:xfrm>
        </p:spPr>
        <p:txBody>
          <a:bodyPr/>
          <a:lstStyle/>
          <a:p>
            <a:r>
              <a:rPr lang="vi-VN" sz="1800" dirty="0">
                <a:effectLst/>
                <a:latin typeface="Times New Roman" panose="02020603050405020304" pitchFamily="18" charset="0"/>
                <a:ea typeface="Calibri" panose="020F0502020204030204" pitchFamily="34" charset="0"/>
                <a:cs typeface="Times New Roman" panose="02020603050405020304" pitchFamily="18" charset="0"/>
              </a:rPr>
              <a:t>The size of the player and the monster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will depend on the weak strength of the monster, in addition to the animal, there are legendary animals, the size will be very large and bring high value</a:t>
            </a:r>
            <a:r>
              <a:rPr lang="en-US" sz="1800" dirty="0">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dirty="0"/>
              <a:t>e</a:t>
            </a:r>
          </a:p>
        </p:txBody>
      </p:sp>
      <p:pic>
        <p:nvPicPr>
          <p:cNvPr id="4" name="Picture 3">
            <a:extLst>
              <a:ext uri="{FF2B5EF4-FFF2-40B4-BE49-F238E27FC236}">
                <a16:creationId xmlns:a16="http://schemas.microsoft.com/office/drawing/2014/main" id="{1338DED7-D7EC-7F84-F9DA-9DB2F2929619}"/>
              </a:ext>
            </a:extLst>
          </p:cNvPr>
          <p:cNvPicPr>
            <a:picLocks noChangeAspect="1"/>
          </p:cNvPicPr>
          <p:nvPr/>
        </p:nvPicPr>
        <p:blipFill>
          <a:blip r:embed="rId2"/>
          <a:stretch>
            <a:fillRect/>
          </a:stretch>
        </p:blipFill>
        <p:spPr>
          <a:xfrm>
            <a:off x="1751932" y="2438399"/>
            <a:ext cx="2188472" cy="1285189"/>
          </a:xfrm>
          <a:prstGeom prst="rect">
            <a:avLst/>
          </a:prstGeom>
        </p:spPr>
      </p:pic>
      <p:sp>
        <p:nvSpPr>
          <p:cNvPr id="5" name="TextBox 4">
            <a:extLst>
              <a:ext uri="{FF2B5EF4-FFF2-40B4-BE49-F238E27FC236}">
                <a16:creationId xmlns:a16="http://schemas.microsoft.com/office/drawing/2014/main" id="{ABCF770C-C128-D306-8277-F181F70D287F}"/>
              </a:ext>
            </a:extLst>
          </p:cNvPr>
          <p:cNvSpPr txBox="1"/>
          <p:nvPr/>
        </p:nvSpPr>
        <p:spPr>
          <a:xfrm>
            <a:off x="1677970" y="3859737"/>
            <a:ext cx="3271101" cy="646331"/>
          </a:xfrm>
          <a:prstGeom prst="rect">
            <a:avLst/>
          </a:prstGeom>
          <a:noFill/>
        </p:spPr>
        <p:txBody>
          <a:bodyPr wrap="square" rtlCol="0">
            <a:spAutoFit/>
          </a:bodyPr>
          <a:lstStyle/>
          <a:p>
            <a:r>
              <a:rPr lang="en-US" sz="1800" dirty="0">
                <a:effectLst/>
                <a:latin typeface="Times New Roman" panose="02020603050405020304" pitchFamily="18" charset="0"/>
                <a:ea typeface="Calibri" panose="020F0502020204030204" pitchFamily="34" charset="0"/>
              </a:rPr>
              <a:t>The size of the person compared to the boss</a:t>
            </a:r>
            <a:endParaRPr lang="en-US" dirty="0"/>
          </a:p>
        </p:txBody>
      </p:sp>
      <p:pic>
        <p:nvPicPr>
          <p:cNvPr id="6" name="Picture 5">
            <a:extLst>
              <a:ext uri="{FF2B5EF4-FFF2-40B4-BE49-F238E27FC236}">
                <a16:creationId xmlns:a16="http://schemas.microsoft.com/office/drawing/2014/main" id="{A32A5754-6BBB-5CA4-1970-97857C119692}"/>
              </a:ext>
            </a:extLst>
          </p:cNvPr>
          <p:cNvPicPr>
            <a:picLocks noChangeAspect="1"/>
          </p:cNvPicPr>
          <p:nvPr/>
        </p:nvPicPr>
        <p:blipFill>
          <a:blip r:embed="rId3"/>
          <a:stretch>
            <a:fillRect/>
          </a:stretch>
        </p:blipFill>
        <p:spPr>
          <a:xfrm>
            <a:off x="5358352" y="2519202"/>
            <a:ext cx="5943600" cy="3327400"/>
          </a:xfrm>
          <a:prstGeom prst="rect">
            <a:avLst/>
          </a:prstGeom>
        </p:spPr>
      </p:pic>
    </p:spTree>
    <p:extLst>
      <p:ext uri="{BB962C8B-B14F-4D97-AF65-F5344CB8AC3E}">
        <p14:creationId xmlns:p14="http://schemas.microsoft.com/office/powerpoint/2010/main" val="537237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EDDFC-6D4C-5C95-6CD1-F0E42334C6D3}"/>
              </a:ext>
            </a:extLst>
          </p:cNvPr>
          <p:cNvSpPr>
            <a:spLocks noGrp="1"/>
          </p:cNvSpPr>
          <p:nvPr>
            <p:ph type="title"/>
          </p:nvPr>
        </p:nvSpPr>
        <p:spPr/>
        <p:txBody>
          <a:bodyPr/>
          <a:lstStyle/>
          <a:p>
            <a:r>
              <a:rPr lang="vi-VN"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PLAY</a:t>
            </a:r>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ER SKILLS</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BCB6E42C-7AE6-588B-7A64-D1F568014B56}"/>
              </a:ext>
            </a:extLst>
          </p:cNvPr>
          <p:cNvSpPr>
            <a:spLocks noGrp="1"/>
          </p:cNvSpPr>
          <p:nvPr>
            <p:ph idx="1"/>
          </p:nvPr>
        </p:nvSpPr>
        <p:spPr/>
        <p:txBody>
          <a:bodyPr/>
          <a:lstStyle/>
          <a:p>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the beginning of the game, players will also be given 100% blood and 100% </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energy</a:t>
            </a: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1 simple weapon (</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rifle</a:t>
            </a:r>
            <a:r>
              <a:rPr lang="vi-V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and 1 </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rope, 1 dagger, camping suit, explosives, pistol ...</a:t>
            </a:r>
          </a:p>
          <a:p>
            <a:pPr marL="457200" marR="0" indent="-228600">
              <a:lnSpc>
                <a:spcPts val="1495"/>
              </a:lnSpc>
              <a:spcBef>
                <a:spcPts val="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Weapon:</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dirty="0">
                <a:solidFill>
                  <a:srgbClr val="000000"/>
                </a:solidFill>
                <a:effectLst/>
                <a:latin typeface="Courier New" panose="02070309020205020404" pitchFamily="49" charset="0"/>
                <a:ea typeface="Times New Roman" panose="02020603050405020304" pitchFamily="18" charset="0"/>
              </a:rPr>
              <a:t>Weapon</a:t>
            </a:r>
            <a:r>
              <a:rPr lang="en-US" sz="1800" dirty="0">
                <a:solidFill>
                  <a:srgbClr val="000000"/>
                </a:solidFill>
                <a:effectLst/>
                <a:latin typeface="Times New Roman" panose="02020603050405020304" pitchFamily="18" charset="0"/>
                <a:ea typeface="Times New Roman" panose="02020603050405020304" pitchFamily="18" charset="0"/>
              </a:rPr>
              <a:t> : Depending on the type of weapon, it will help the character increase the attack power and the target quickly die</a:t>
            </a:r>
            <a:endParaRPr lang="en-US" sz="18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marL="457200" marR="0" indent="-228600">
              <a:lnSpc>
                <a:spcPts val="1495"/>
              </a:lnSpc>
              <a:spcBef>
                <a:spcPts val="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Moves:</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The</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player will have a skill called dead eye, which helps players prepare well before shooting, then shoot at high speed.</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540769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95E0C-4E75-527C-7840-77B9EB571A27}"/>
              </a:ext>
            </a:extLst>
          </p:cNvPr>
          <p:cNvSpPr>
            <a:spLocks noGrp="1"/>
          </p:cNvSpPr>
          <p:nvPr>
            <p:ph type="title"/>
          </p:nvPr>
        </p:nvSpPr>
        <p:spPr/>
        <p:txBody>
          <a:bodyPr/>
          <a:lstStyle/>
          <a:p>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PLAYER INVENTORY TOOLS</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76193DE0-BF6B-6F72-1E7B-308AE37FF00E}"/>
              </a:ext>
            </a:extLst>
          </p:cNvPr>
          <p:cNvSpPr>
            <a:spLocks noGrp="1"/>
          </p:cNvSpPr>
          <p:nvPr>
            <p:ph idx="1"/>
          </p:nvPr>
        </p:nvSpPr>
        <p:spPr>
          <a:xfrm>
            <a:off x="1484310" y="-2149311"/>
            <a:ext cx="10018713" cy="7940511"/>
          </a:xfrm>
        </p:spPr>
        <p:txBody>
          <a:bodyPr/>
          <a:lstStyle/>
          <a:p>
            <a:r>
              <a:rPr lang="en-US" sz="1800" dirty="0">
                <a:solidFill>
                  <a:srgbClr val="000000"/>
                </a:solidFill>
                <a:effectLst/>
                <a:latin typeface="Times New Roman" panose="02020603050405020304" pitchFamily="18" charset="0"/>
                <a:ea typeface="Calibri" panose="020F0502020204030204" pitchFamily="34" charset="0"/>
              </a:rPr>
              <a:t>To buy weapons, skills, mission personnel, pay the task you need to go to the NPC</a:t>
            </a:r>
            <a:endParaRPr lang="en-US" dirty="0"/>
          </a:p>
        </p:txBody>
      </p:sp>
      <p:pic>
        <p:nvPicPr>
          <p:cNvPr id="4" name="Picture 3">
            <a:extLst>
              <a:ext uri="{FF2B5EF4-FFF2-40B4-BE49-F238E27FC236}">
                <a16:creationId xmlns:a16="http://schemas.microsoft.com/office/drawing/2014/main" id="{A48D9244-64F4-500E-1659-FBA44E3370CF}"/>
              </a:ext>
            </a:extLst>
          </p:cNvPr>
          <p:cNvPicPr>
            <a:picLocks noChangeAspect="1"/>
          </p:cNvPicPr>
          <p:nvPr/>
        </p:nvPicPr>
        <p:blipFill>
          <a:blip r:embed="rId2"/>
          <a:stretch>
            <a:fillRect/>
          </a:stretch>
        </p:blipFill>
        <p:spPr>
          <a:xfrm>
            <a:off x="1879862" y="2101732"/>
            <a:ext cx="5943600" cy="3408680"/>
          </a:xfrm>
          <a:prstGeom prst="rect">
            <a:avLst/>
          </a:prstGeom>
        </p:spPr>
      </p:pic>
      <p:sp>
        <p:nvSpPr>
          <p:cNvPr id="5" name="TextBox 4">
            <a:extLst>
              <a:ext uri="{FF2B5EF4-FFF2-40B4-BE49-F238E27FC236}">
                <a16:creationId xmlns:a16="http://schemas.microsoft.com/office/drawing/2014/main" id="{B02EF67F-FEE3-342B-2EB9-6ED5D246A794}"/>
              </a:ext>
            </a:extLst>
          </p:cNvPr>
          <p:cNvSpPr txBox="1"/>
          <p:nvPr/>
        </p:nvSpPr>
        <p:spPr>
          <a:xfrm>
            <a:off x="8219013" y="2101732"/>
            <a:ext cx="3186260" cy="2031325"/>
          </a:xfrm>
          <a:prstGeom prst="rect">
            <a:avLst/>
          </a:prstGeom>
          <a:noFill/>
        </p:spPr>
        <p:txBody>
          <a:bodyPr wrap="square" rtlCol="0">
            <a:spAutoFit/>
          </a:bodyPr>
          <a:lstStyle/>
          <a:p>
            <a:r>
              <a:rPr lang="en-US" sz="1800" dirty="0">
                <a:effectLst/>
                <a:latin typeface="Times New Roman" panose="02020603050405020304" pitchFamily="18" charset="0"/>
                <a:ea typeface="Calibri" panose="020F0502020204030204" pitchFamily="34" charset="0"/>
              </a:rPr>
              <a:t>When meeting </a:t>
            </a:r>
            <a:r>
              <a:rPr lang="en-US" sz="1800" dirty="0" err="1">
                <a:effectLst/>
                <a:latin typeface="Times New Roman" panose="02020603050405020304" pitchFamily="18" charset="0"/>
                <a:ea typeface="Calibri" panose="020F0502020204030204" pitchFamily="34" charset="0"/>
              </a:rPr>
              <a:t>npc</a:t>
            </a:r>
            <a:r>
              <a:rPr lang="en-US" sz="1800" dirty="0">
                <a:effectLst/>
                <a:latin typeface="Times New Roman" panose="02020603050405020304" pitchFamily="18" charset="0"/>
                <a:ea typeface="Calibri" panose="020F0502020204030204" pitchFamily="34" charset="0"/>
              </a:rPr>
              <a:t> on the map, players can choose a variety of services depending on the function of the </a:t>
            </a:r>
            <a:r>
              <a:rPr lang="en-US" sz="1800" dirty="0" err="1">
                <a:effectLst/>
                <a:latin typeface="Times New Roman" panose="02020603050405020304" pitchFamily="18" charset="0"/>
                <a:ea typeface="Calibri" panose="020F0502020204030204" pitchFamily="34" charset="0"/>
              </a:rPr>
              <a:t>npc</a:t>
            </a:r>
            <a:r>
              <a:rPr lang="en-US" sz="1800" dirty="0">
                <a:effectLst/>
                <a:latin typeface="Times New Roman" panose="02020603050405020304" pitchFamily="18" charset="0"/>
                <a:ea typeface="Calibri" panose="020F0502020204030204" pitchFamily="34" charset="0"/>
              </a:rPr>
              <a:t>.</a:t>
            </a:r>
          </a:p>
          <a:p>
            <a:r>
              <a:rPr lang="en-US" sz="1800" dirty="0">
                <a:effectLst/>
                <a:latin typeface="Times New Roman" panose="02020603050405020304" pitchFamily="18" charset="0"/>
                <a:ea typeface="Calibri" panose="020F0502020204030204" pitchFamily="34" charset="0"/>
              </a:rPr>
              <a:t>When you complete the task, the </a:t>
            </a:r>
            <a:r>
              <a:rPr lang="en-US" sz="1800" dirty="0" err="1">
                <a:effectLst/>
                <a:latin typeface="Times New Roman" panose="02020603050405020304" pitchFamily="18" charset="0"/>
                <a:ea typeface="Calibri" panose="020F0502020204030204" pitchFamily="34" charset="0"/>
              </a:rPr>
              <a:t>npc</a:t>
            </a:r>
            <a:r>
              <a:rPr lang="en-US" sz="1800" dirty="0">
                <a:effectLst/>
                <a:latin typeface="Times New Roman" panose="02020603050405020304" pitchFamily="18" charset="0"/>
                <a:ea typeface="Calibri" panose="020F0502020204030204" pitchFamily="34" charset="0"/>
              </a:rPr>
              <a:t> will come out to thank you and tell their story</a:t>
            </a:r>
            <a:r>
              <a:rPr lang="en-US" dirty="0">
                <a:latin typeface="Times New Roman" panose="02020603050405020304" pitchFamily="18" charset="0"/>
                <a:ea typeface="Calibri" panose="020F0502020204030204" pitchFamily="34" charset="0"/>
              </a:rPr>
              <a:t>.</a:t>
            </a:r>
            <a:endParaRPr lang="en-US" dirty="0"/>
          </a:p>
        </p:txBody>
      </p:sp>
    </p:spTree>
    <p:extLst>
      <p:ext uri="{BB962C8B-B14F-4D97-AF65-F5344CB8AC3E}">
        <p14:creationId xmlns:p14="http://schemas.microsoft.com/office/powerpoint/2010/main" val="3335862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51089CA-F0F6-1955-38E6-A7150CFEDE77}"/>
              </a:ext>
            </a:extLst>
          </p:cNvPr>
          <p:cNvPicPr>
            <a:picLocks noChangeAspect="1"/>
          </p:cNvPicPr>
          <p:nvPr/>
        </p:nvPicPr>
        <p:blipFill>
          <a:blip r:embed="rId2"/>
          <a:stretch>
            <a:fillRect/>
          </a:stretch>
        </p:blipFill>
        <p:spPr>
          <a:xfrm>
            <a:off x="6979331" y="226243"/>
            <a:ext cx="3832860" cy="1477328"/>
          </a:xfrm>
          <a:prstGeom prst="rect">
            <a:avLst/>
          </a:prstGeom>
        </p:spPr>
      </p:pic>
      <p:sp>
        <p:nvSpPr>
          <p:cNvPr id="8" name="TextBox 7">
            <a:extLst>
              <a:ext uri="{FF2B5EF4-FFF2-40B4-BE49-F238E27FC236}">
                <a16:creationId xmlns:a16="http://schemas.microsoft.com/office/drawing/2014/main" id="{FEBA6EC9-EFB6-C33D-D305-BDCA9E59FB00}"/>
              </a:ext>
            </a:extLst>
          </p:cNvPr>
          <p:cNvSpPr txBox="1"/>
          <p:nvPr/>
        </p:nvSpPr>
        <p:spPr>
          <a:xfrm>
            <a:off x="1772239" y="226243"/>
            <a:ext cx="4741683" cy="1477328"/>
          </a:xfrm>
          <a:prstGeom prst="rect">
            <a:avLst/>
          </a:prstGeom>
          <a:noFill/>
        </p:spPr>
        <p:txBody>
          <a:bodyPr wrap="square" rtlCol="0">
            <a:spAutoFit/>
          </a:bodyPr>
          <a:lstStyle/>
          <a:p>
            <a:r>
              <a:rPr lang="en-US" sz="1800" dirty="0">
                <a:effectLst/>
                <a:latin typeface="Times New Roman" panose="02020603050405020304" pitchFamily="18" charset="0"/>
                <a:ea typeface="Calibri" panose="020F0502020204030204" pitchFamily="34" charset="0"/>
              </a:rPr>
              <a:t>Carbine Repeater: A reliable and popular repeating rifle, the Buck Carbine provides medium damage and a decent firing rate, with quick reload speeds thanks to the tube-loaded magazine in the weapon's stock. </a:t>
            </a:r>
            <a:endParaRPr lang="en-US" dirty="0"/>
          </a:p>
        </p:txBody>
      </p:sp>
      <p:sp>
        <p:nvSpPr>
          <p:cNvPr id="9" name="TextBox 8">
            <a:extLst>
              <a:ext uri="{FF2B5EF4-FFF2-40B4-BE49-F238E27FC236}">
                <a16:creationId xmlns:a16="http://schemas.microsoft.com/office/drawing/2014/main" id="{A4085A2E-27AE-4BD9-667B-32AEAF545536}"/>
              </a:ext>
            </a:extLst>
          </p:cNvPr>
          <p:cNvSpPr txBox="1"/>
          <p:nvPr/>
        </p:nvSpPr>
        <p:spPr>
          <a:xfrm>
            <a:off x="1772239" y="1913641"/>
            <a:ext cx="4506012" cy="2031325"/>
          </a:xfrm>
          <a:prstGeom prst="rect">
            <a:avLst/>
          </a:prstGeom>
          <a:noFill/>
        </p:spPr>
        <p:txBody>
          <a:bodyPr wrap="square" rtlCol="0">
            <a:spAutoFit/>
          </a:bodyPr>
          <a:lstStyle/>
          <a:p>
            <a:r>
              <a:rPr lang="en-US" sz="1800" dirty="0">
                <a:effectLst/>
                <a:latin typeface="Times New Roman" panose="02020603050405020304" pitchFamily="18" charset="0"/>
                <a:ea typeface="Calibri" panose="020F0502020204030204" pitchFamily="34" charset="0"/>
              </a:rPr>
              <a:t>Repeating Shotgun: The Lancaster Repeating Shotgun is a well-rounded gun that uses the same lever-action system commonly found on repeating rifles. The large ammo capacity gives the shooter the luxury of accuracy while maintaining the power ideal for close-quarter encounters. </a:t>
            </a:r>
            <a:endParaRPr lang="en-US" dirty="0"/>
          </a:p>
        </p:txBody>
      </p:sp>
      <p:pic>
        <p:nvPicPr>
          <p:cNvPr id="10" name="Picture 9">
            <a:extLst>
              <a:ext uri="{FF2B5EF4-FFF2-40B4-BE49-F238E27FC236}">
                <a16:creationId xmlns:a16="http://schemas.microsoft.com/office/drawing/2014/main" id="{191E7A0B-DEFB-63E5-32EF-94FD9D3B33EB}"/>
              </a:ext>
            </a:extLst>
          </p:cNvPr>
          <p:cNvPicPr>
            <a:picLocks noChangeAspect="1"/>
          </p:cNvPicPr>
          <p:nvPr/>
        </p:nvPicPr>
        <p:blipFill>
          <a:blip r:embed="rId3"/>
          <a:stretch>
            <a:fillRect/>
          </a:stretch>
        </p:blipFill>
        <p:spPr>
          <a:xfrm>
            <a:off x="7040291" y="2133013"/>
            <a:ext cx="3771900" cy="1592580"/>
          </a:xfrm>
          <a:prstGeom prst="rect">
            <a:avLst/>
          </a:prstGeom>
        </p:spPr>
      </p:pic>
      <p:sp>
        <p:nvSpPr>
          <p:cNvPr id="11" name="TextBox 10">
            <a:extLst>
              <a:ext uri="{FF2B5EF4-FFF2-40B4-BE49-F238E27FC236}">
                <a16:creationId xmlns:a16="http://schemas.microsoft.com/office/drawing/2014/main" id="{01887F84-F622-B4EA-4830-8A3B19DE328A}"/>
              </a:ext>
            </a:extLst>
          </p:cNvPr>
          <p:cNvSpPr txBox="1"/>
          <p:nvPr/>
        </p:nvSpPr>
        <p:spPr>
          <a:xfrm>
            <a:off x="1691311" y="4155036"/>
            <a:ext cx="4011906" cy="2031325"/>
          </a:xfrm>
          <a:prstGeom prst="rect">
            <a:avLst/>
          </a:prstGeom>
          <a:noFill/>
        </p:spPr>
        <p:txBody>
          <a:bodyPr wrap="square" rtlCol="0">
            <a:spAutoFit/>
          </a:bodyPr>
          <a:lstStyle/>
          <a:p>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LeMat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Revolver: The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LeMat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is a cap and ball revolver with a single-shot, smooth bore barrel of buckshot beneath the main barrel, allowing players to switch between revolver and shotgun ammunition at their leisure.</a:t>
            </a:r>
          </a:p>
          <a:p>
            <a:endParaRPr lang="en-US" dirty="0"/>
          </a:p>
        </p:txBody>
      </p:sp>
      <p:pic>
        <p:nvPicPr>
          <p:cNvPr id="12" name="Picture 11">
            <a:extLst>
              <a:ext uri="{FF2B5EF4-FFF2-40B4-BE49-F238E27FC236}">
                <a16:creationId xmlns:a16="http://schemas.microsoft.com/office/drawing/2014/main" id="{DA4670E2-D2CD-D37E-5AF5-350DEB8FBE24}"/>
              </a:ext>
            </a:extLst>
          </p:cNvPr>
          <p:cNvPicPr>
            <a:picLocks noChangeAspect="1"/>
          </p:cNvPicPr>
          <p:nvPr/>
        </p:nvPicPr>
        <p:blipFill>
          <a:blip r:embed="rId4"/>
          <a:stretch>
            <a:fillRect/>
          </a:stretch>
        </p:blipFill>
        <p:spPr>
          <a:xfrm>
            <a:off x="7040290" y="4204174"/>
            <a:ext cx="3771899" cy="1714500"/>
          </a:xfrm>
          <a:prstGeom prst="rect">
            <a:avLst/>
          </a:prstGeom>
        </p:spPr>
      </p:pic>
    </p:spTree>
    <p:extLst>
      <p:ext uri="{BB962C8B-B14F-4D97-AF65-F5344CB8AC3E}">
        <p14:creationId xmlns:p14="http://schemas.microsoft.com/office/powerpoint/2010/main" val="1799118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25862-627E-DBE0-CD94-B72893965580}"/>
              </a:ext>
            </a:extLst>
          </p:cNvPr>
          <p:cNvSpPr>
            <a:spLocks noGrp="1"/>
          </p:cNvSpPr>
          <p:nvPr>
            <p:ph type="title"/>
          </p:nvPr>
        </p:nvSpPr>
        <p:spPr/>
        <p:txBody>
          <a:bodyPr/>
          <a:lstStyle/>
          <a:p>
            <a:r>
              <a:rPr lang="en-US" dirty="0"/>
              <a:t>Food</a:t>
            </a:r>
          </a:p>
        </p:txBody>
      </p:sp>
      <p:sp>
        <p:nvSpPr>
          <p:cNvPr id="3" name="Content Placeholder 2">
            <a:extLst>
              <a:ext uri="{FF2B5EF4-FFF2-40B4-BE49-F238E27FC236}">
                <a16:creationId xmlns:a16="http://schemas.microsoft.com/office/drawing/2014/main" id="{720AB208-3E20-B719-803E-C1F7241F3A81}"/>
              </a:ext>
            </a:extLst>
          </p:cNvPr>
          <p:cNvSpPr>
            <a:spLocks noGrp="1"/>
          </p:cNvSpPr>
          <p:nvPr>
            <p:ph idx="1"/>
          </p:nvPr>
        </p:nvSpPr>
        <p:spPr/>
        <p:txBody>
          <a:bodyPr/>
          <a:lstStyle/>
          <a:p>
            <a:pPr marL="342900" marR="0" lvl="0" indent="-342900">
              <a:lnSpc>
                <a:spcPct val="115000"/>
              </a:lnSpc>
              <a:spcBef>
                <a:spcPts val="0"/>
              </a:spcBef>
              <a:spcAft>
                <a:spcPts val="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Coffee Moderately restores Stamina Core and Dead Eye Core</a:t>
            </a:r>
          </a:p>
          <a:p>
            <a:pPr marL="342900" marR="0" lvl="0" indent="-342900">
              <a:lnSpc>
                <a:spcPct val="115000"/>
              </a:lnSpc>
              <a:spcBef>
                <a:spcPts val="0"/>
              </a:spcBef>
              <a:spcAft>
                <a:spcPts val="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Minty Crustacean	Crustacean Meat x1 Wild Mint x1 Greatly restores Health Core, moderately restores Stamina Core and Dead Eye Core</a:t>
            </a:r>
          </a:p>
          <a:p>
            <a:pPr marL="342900" marR="0" lvl="0" indent="-342900">
              <a:lnSpc>
                <a:spcPct val="115000"/>
              </a:lnSpc>
              <a:spcBef>
                <a:spcPts val="0"/>
              </a:spcBef>
              <a:spcAft>
                <a:spcPts val="1000"/>
              </a:spcAft>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Minty Exotic Bird	Exotic Bird Meat x1 Wild Mint x1 Fully restores Health Core, greatly restores Stamina Core and Dead Eye Core…</a:t>
            </a:r>
          </a:p>
          <a:p>
            <a:endParaRPr lang="en-US" dirty="0"/>
          </a:p>
        </p:txBody>
      </p:sp>
    </p:spTree>
    <p:extLst>
      <p:ext uri="{BB962C8B-B14F-4D97-AF65-F5344CB8AC3E}">
        <p14:creationId xmlns:p14="http://schemas.microsoft.com/office/powerpoint/2010/main" val="39537749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56242-E0B1-E6C9-AD52-CE91AF69502D}"/>
              </a:ext>
            </a:extLst>
          </p:cNvPr>
          <p:cNvSpPr>
            <a:spLocks noGrp="1"/>
          </p:cNvSpPr>
          <p:nvPr>
            <p:ph type="title"/>
          </p:nvPr>
        </p:nvSpPr>
        <p:spPr/>
        <p:txBody>
          <a:bodyPr/>
          <a:lstStyle/>
          <a:p>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VEHICLES</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6863AD4F-16B5-9939-FAA6-0D0876BAF00C}"/>
              </a:ext>
            </a:extLst>
          </p:cNvPr>
          <p:cNvSpPr>
            <a:spLocks noGrp="1"/>
          </p:cNvSpPr>
          <p:nvPr>
            <p:ph idx="1"/>
          </p:nvPr>
        </p:nvSpPr>
        <p:spPr>
          <a:xfrm>
            <a:off x="1484310" y="518475"/>
            <a:ext cx="10018713" cy="2347273"/>
          </a:xfrm>
        </p:spPr>
        <p:txBody>
          <a:bodyPr/>
          <a:lstStyle/>
          <a:p>
            <a:r>
              <a:rPr lang="en-US" sz="1800" dirty="0">
                <a:effectLst/>
                <a:latin typeface="Times New Roman" panose="02020603050405020304" pitchFamily="18" charset="0"/>
                <a:ea typeface="Calibri" panose="020F0502020204030204" pitchFamily="34" charset="0"/>
              </a:rPr>
              <a:t>Horse: will be a means of transportation in the game, when the character needs transportation, will whistle this will bring the horse if the horse is nearby</a:t>
            </a:r>
            <a:endParaRPr lang="en-US" dirty="0"/>
          </a:p>
        </p:txBody>
      </p:sp>
      <p:pic>
        <p:nvPicPr>
          <p:cNvPr id="4" name="Picture 3">
            <a:extLst>
              <a:ext uri="{FF2B5EF4-FFF2-40B4-BE49-F238E27FC236}">
                <a16:creationId xmlns:a16="http://schemas.microsoft.com/office/drawing/2014/main" id="{8D7F036C-2C5C-C145-1616-11F826953CDD}"/>
              </a:ext>
            </a:extLst>
          </p:cNvPr>
          <p:cNvPicPr>
            <a:picLocks noChangeAspect="1"/>
          </p:cNvPicPr>
          <p:nvPr/>
        </p:nvPicPr>
        <p:blipFill>
          <a:blip r:embed="rId2"/>
          <a:stretch>
            <a:fillRect/>
          </a:stretch>
        </p:blipFill>
        <p:spPr>
          <a:xfrm>
            <a:off x="1795021" y="2125982"/>
            <a:ext cx="5943600" cy="3397885"/>
          </a:xfrm>
          <a:prstGeom prst="rect">
            <a:avLst/>
          </a:prstGeom>
        </p:spPr>
      </p:pic>
      <p:sp>
        <p:nvSpPr>
          <p:cNvPr id="5" name="TextBox 4">
            <a:extLst>
              <a:ext uri="{FF2B5EF4-FFF2-40B4-BE49-F238E27FC236}">
                <a16:creationId xmlns:a16="http://schemas.microsoft.com/office/drawing/2014/main" id="{5F3856BE-4BE5-558F-AF84-2312F8B58C1D}"/>
              </a:ext>
            </a:extLst>
          </p:cNvPr>
          <p:cNvSpPr txBox="1"/>
          <p:nvPr/>
        </p:nvSpPr>
        <p:spPr>
          <a:xfrm>
            <a:off x="7738621" y="3038362"/>
            <a:ext cx="4453379" cy="1573123"/>
          </a:xfrm>
          <a:prstGeom prst="rect">
            <a:avLst/>
          </a:prstGeom>
          <a:noFill/>
        </p:spPr>
        <p:txBody>
          <a:bodyPr wrap="square" rtlCol="0">
            <a:spAutoFit/>
          </a:bodyPr>
          <a:lstStyle/>
          <a:p>
            <a:pPr marL="342900" marR="0" lvl="0" indent="-342900">
              <a:lnSpc>
                <a:spcPts val="1495"/>
              </a:lnSpc>
              <a:spcBef>
                <a:spcPts val="0"/>
              </a:spcBef>
              <a:spcAft>
                <a:spcPts val="0"/>
              </a:spcAft>
              <a:buFont typeface="Times New Roman" panose="02020603050405020304" pitchFamily="18" charset="0"/>
              <a:buChar char="-"/>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Blood will determine the health of the horse.</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ts val="1495"/>
              </a:lnSpc>
              <a:spcBef>
                <a:spcPts val="0"/>
              </a:spcBef>
              <a:spcAft>
                <a:spcPts val="1000"/>
              </a:spcAft>
              <a:buFont typeface="Times New Roman" panose="02020603050405020304" pitchFamily="18" charset="0"/>
              <a:buChar char="-"/>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Physical strength: will determine the speed of the fishing.</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ts val="1495"/>
              </a:lnSpc>
              <a:spcBef>
                <a:spcPts val="0"/>
              </a:spcBef>
              <a:spcAft>
                <a:spcPts val="1000"/>
              </a:spcAft>
              <a:buFont typeface="Times New Roman" panose="02020603050405020304" pitchFamily="18" charset="0"/>
              <a:buChar char="-"/>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Reliability: the higher this means that when you whistle even far away, the horse will follow.</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830795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A14BF-9CFE-ED90-28C9-259ED7D0DE42}"/>
              </a:ext>
            </a:extLst>
          </p:cNvPr>
          <p:cNvSpPr>
            <a:spLocks noGrp="1"/>
          </p:cNvSpPr>
          <p:nvPr>
            <p:ph type="title"/>
          </p:nvPr>
        </p:nvSpPr>
        <p:spPr>
          <a:xfrm>
            <a:off x="1484311" y="1"/>
            <a:ext cx="10018713" cy="1593130"/>
          </a:xfrm>
        </p:spPr>
        <p:txBody>
          <a:bodyPr/>
          <a:lstStyle/>
          <a:p>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QUEST SYSTEM</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D9A9619C-7533-70CC-BB3D-88183520E8F6}"/>
              </a:ext>
            </a:extLst>
          </p:cNvPr>
          <p:cNvSpPr>
            <a:spLocks noGrp="1"/>
          </p:cNvSpPr>
          <p:nvPr>
            <p:ph idx="1"/>
          </p:nvPr>
        </p:nvSpPr>
        <p:spPr>
          <a:xfrm>
            <a:off x="1484310" y="669303"/>
            <a:ext cx="10018713" cy="5093618"/>
          </a:xfrm>
        </p:spPr>
        <p:txBody>
          <a:bodyPr>
            <a:normAutofit fontScale="92500" lnSpcReduction="10000"/>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Chapter 1: Colter -  After a failed robbery, the gang have fled from Blackwater into the Grizzly Mountains, but a late spring storm has left them half frozen and starving. They hole up in an abandoned mining town to lick their wounds and await a break in the weather.</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Chapter 2: Horseshoe Overlook - After a break in the weather, the gang have headed down from the mountains, and are now hiding at Horseshoe Overlook.</a:t>
            </a:r>
          </a:p>
          <a:p>
            <a:r>
              <a:rPr lang="en-US" sz="1800" dirty="0">
                <a:effectLst/>
                <a:latin typeface="Times New Roman" panose="02020603050405020304" pitchFamily="18" charset="0"/>
                <a:ea typeface="Calibri" panose="020F0502020204030204" pitchFamily="34" charset="0"/>
              </a:rPr>
              <a:t>+ Chapter 3: Clemens Point -  The gang got run of Valentine after an altercation with the railway magnate, Leviticus Cornwall, who has grown tired of having his trains robbed by gangs of outlaws.</a:t>
            </a:r>
          </a:p>
          <a:p>
            <a:r>
              <a:rPr lang="en-US" sz="1800" dirty="0">
                <a:effectLst/>
                <a:latin typeface="Times New Roman" panose="02020603050405020304" pitchFamily="18" charset="0"/>
                <a:ea typeface="Calibri" panose="020F0502020204030204" pitchFamily="34" charset="0"/>
              </a:rPr>
              <a:t>+ Chapter 4: Saint Denis - Things ended poorly in Rhodes. The Pinkertons showed up again, and little Jack Marston is kidnapped. The gang headed to Saint Denis hunting for Jack and are now hiding outside town, deep in the swamps, in a rundown old manor house called Shady Belle.</a:t>
            </a:r>
            <a:endParaRPr lang="en-US" sz="1800" dirty="0">
              <a:latin typeface="Times New Roman" panose="02020603050405020304" pitchFamily="18" charset="0"/>
              <a:ea typeface="Calibri" panose="020F0502020204030204" pitchFamily="34" charset="0"/>
            </a:endParaRPr>
          </a:p>
          <a:p>
            <a:r>
              <a:rPr lang="en-US" sz="1800" dirty="0">
                <a:effectLst/>
                <a:latin typeface="Times New Roman" panose="02020603050405020304" pitchFamily="18" charset="0"/>
                <a:ea typeface="Calibri" panose="020F0502020204030204" pitchFamily="34" charset="0"/>
              </a:rPr>
              <a:t>+ Chapter 5: </a:t>
            </a:r>
            <a:r>
              <a:rPr lang="en-US" sz="1800" dirty="0" err="1">
                <a:effectLst/>
                <a:latin typeface="Times New Roman" panose="02020603050405020304" pitchFamily="18" charset="0"/>
                <a:ea typeface="Calibri" panose="020F0502020204030204" pitchFamily="34" charset="0"/>
              </a:rPr>
              <a:t>Guarma</a:t>
            </a:r>
            <a:r>
              <a:rPr lang="en-US" sz="1800" dirty="0">
                <a:effectLst/>
                <a:latin typeface="Times New Roman" panose="02020603050405020304" pitchFamily="18" charset="0"/>
                <a:ea typeface="Calibri" panose="020F0502020204030204" pitchFamily="34" charset="0"/>
              </a:rPr>
              <a:t> - The bank robbery in Saint Denis was a disaster. The gang has been almost destroyed, several members were killed and arrested. Everything seemed lost. Dutch, Micah, Javier, Bill and Arthur escaped on a boat. The boat sank in the </a:t>
            </a:r>
            <a:r>
              <a:rPr lang="en-US" sz="1800" dirty="0" err="1">
                <a:effectLst/>
                <a:latin typeface="Times New Roman" panose="02020603050405020304" pitchFamily="18" charset="0"/>
                <a:ea typeface="Calibri" panose="020F0502020204030204" pitchFamily="34" charset="0"/>
              </a:rPr>
              <a:t>Carribean</a:t>
            </a:r>
            <a:r>
              <a:rPr lang="en-US" sz="1800" dirty="0">
                <a:effectLst/>
                <a:latin typeface="Times New Roman" panose="02020603050405020304" pitchFamily="18" charset="0"/>
                <a:ea typeface="Calibri" panose="020F0502020204030204" pitchFamily="34" charset="0"/>
              </a:rPr>
              <a:t> and they were washed ashore on the island of </a:t>
            </a:r>
            <a:r>
              <a:rPr lang="en-US" sz="1800" dirty="0" err="1">
                <a:effectLst/>
                <a:latin typeface="Times New Roman" panose="02020603050405020304" pitchFamily="18" charset="0"/>
                <a:ea typeface="Calibri" panose="020F0502020204030204" pitchFamily="34" charset="0"/>
              </a:rPr>
              <a:t>Guarma</a:t>
            </a:r>
            <a:r>
              <a:rPr lang="en-US" sz="1800" dirty="0">
                <a:effectLst/>
                <a:latin typeface="Times New Roman" panose="02020603050405020304" pitchFamily="18" charset="0"/>
                <a:ea typeface="Calibri" panose="020F0502020204030204" pitchFamily="34" charset="0"/>
              </a:rPr>
              <a:t>, a sugar cane producing island off the coast of Cuba.</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Chapter 6: Beaver Hollow - The gang, or what is left of it were reunited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Lakay</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but was quickly assaulted by a squad of Pinkertons. The gang fled into some dangerous county to the north and are now hiding in Beaver Hollow, awaiting their fate and riddled with internal disputes and anxieties. Arthur is not feeling very well and is unsure what to do.</a:t>
            </a:r>
          </a:p>
          <a:p>
            <a:endParaRPr lang="en-US" dirty="0"/>
          </a:p>
        </p:txBody>
      </p:sp>
    </p:spTree>
    <p:extLst>
      <p:ext uri="{BB962C8B-B14F-4D97-AF65-F5344CB8AC3E}">
        <p14:creationId xmlns:p14="http://schemas.microsoft.com/office/powerpoint/2010/main" val="4243472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0174D-480C-1113-C525-AFFF4C97DEEC}"/>
              </a:ext>
            </a:extLst>
          </p:cNvPr>
          <p:cNvSpPr>
            <a:spLocks noGrp="1"/>
          </p:cNvSpPr>
          <p:nvPr>
            <p:ph type="title"/>
          </p:nvPr>
        </p:nvSpPr>
        <p:spPr/>
        <p:txBody>
          <a:bodyPr/>
          <a:lstStyle/>
          <a:p>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 STORY</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39EA622B-2156-1A25-1123-E1E79B5FF0A2}"/>
              </a:ext>
            </a:extLst>
          </p:cNvPr>
          <p:cNvSpPr>
            <a:spLocks noGrp="1"/>
          </p:cNvSpPr>
          <p:nvPr>
            <p:ph idx="1"/>
          </p:nvPr>
        </p:nvSpPr>
        <p:spPr/>
        <p:txBody>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game's plot is contrary to the romantic visions of a free West, the Red Dead Redemption storyline is much darker with a lot of death scenes. It began in 1899, when the Dutch-led Van der Linde gang was on the run to escape the U.S. government's pursuit, because they had just made a huge incident in the city of Blackwater. Dutch led his men to the northern mountains to try to escape and wait for things to settle down. The game begins in the snowy mountains of Colter, the gang is hiding after the events of the Blackwater Massacre, with Dutch van der Linde and his right-hand man, Hosea Matthews, desperately trying to keep their gang free.</a:t>
            </a:r>
          </a:p>
          <a:p>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Gameplay Red Dead Redemption is a western action-adventure game set in an open world environment and played from a third-person perspective, featuring single-player and online multiplayer components. The game has new features absent from the previous game.</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2736544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275CF-A7E4-CB91-233F-2504CB0B9FAA}"/>
              </a:ext>
            </a:extLst>
          </p:cNvPr>
          <p:cNvSpPr>
            <a:spLocks noGrp="1"/>
          </p:cNvSpPr>
          <p:nvPr>
            <p:ph type="title"/>
          </p:nvPr>
        </p:nvSpPr>
        <p:spPr>
          <a:xfrm>
            <a:off x="1484311" y="0"/>
            <a:ext cx="10018713" cy="2438399"/>
          </a:xfrm>
        </p:spPr>
        <p:txBody>
          <a:bodyPr/>
          <a:lstStyle/>
          <a:p>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NPC </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DD8027EE-B944-EBF7-17CF-2AEC75CB1FE1}"/>
              </a:ext>
            </a:extLst>
          </p:cNvPr>
          <p:cNvSpPr>
            <a:spLocks noGrp="1"/>
          </p:cNvSpPr>
          <p:nvPr>
            <p:ph idx="1"/>
          </p:nvPr>
        </p:nvSpPr>
        <p:spPr>
          <a:xfrm>
            <a:off x="1484310" y="1461154"/>
            <a:ext cx="10018713" cy="688157"/>
          </a:xfrm>
        </p:spPr>
        <p:txBody>
          <a:bodyPr/>
          <a:lstStyle/>
          <a:p>
            <a:r>
              <a:rPr lang="en-US" sz="1800" dirty="0">
                <a:solidFill>
                  <a:srgbClr val="0F0F5F"/>
                </a:solidFill>
                <a:effectLst/>
                <a:latin typeface="Times New Roman" panose="02020603050405020304" pitchFamily="18" charset="0"/>
                <a:ea typeface="Times New Roman" panose="02020603050405020304" pitchFamily="18" charset="0"/>
                <a:cs typeface="Times New Roman" panose="02020603050405020304" pitchFamily="18" charset="0"/>
              </a:rPr>
              <a:t>NPC will be the characters in the game, will be the one who assigns you the task, when you complete the task will be rewarded by this character. </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Or in the tasks you will have to defeat these </a:t>
            </a:r>
            <a:r>
              <a:rPr lang="en-US"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npcs</a:t>
            </a: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7E7636CB-65F0-D3F3-F979-557094581BC3}"/>
              </a:ext>
            </a:extLst>
          </p:cNvPr>
          <p:cNvSpPr txBox="1"/>
          <p:nvPr/>
        </p:nvSpPr>
        <p:spPr>
          <a:xfrm>
            <a:off x="1791092" y="2149311"/>
            <a:ext cx="3157979" cy="1477328"/>
          </a:xfrm>
          <a:prstGeom prst="rect">
            <a:avLst/>
          </a:prstGeom>
          <a:noFill/>
        </p:spPr>
        <p:txBody>
          <a:bodyPr wrap="square" rtlCol="0">
            <a:spAutoFit/>
          </a:bodyPr>
          <a:lstStyle/>
          <a:p>
            <a:r>
              <a:rPr lang="en-US" sz="1800" dirty="0">
                <a:solidFill>
                  <a:srgbClr val="000000"/>
                </a:solidFill>
                <a:effectLst/>
                <a:latin typeface="Times New Roman" panose="02020603050405020304" pitchFamily="18" charset="0"/>
                <a:ea typeface="Times New Roman" panose="02020603050405020304" pitchFamily="18" charset="0"/>
              </a:rPr>
              <a:t>NPC sales: These characters will buy back the things you sell, and resell you the necessary necessities.</a:t>
            </a:r>
            <a:endParaRPr lang="en-US" dirty="0"/>
          </a:p>
          <a:p>
            <a:endParaRPr lang="en-US" dirty="0"/>
          </a:p>
        </p:txBody>
      </p:sp>
      <p:pic>
        <p:nvPicPr>
          <p:cNvPr id="5" name="Picture 4">
            <a:extLst>
              <a:ext uri="{FF2B5EF4-FFF2-40B4-BE49-F238E27FC236}">
                <a16:creationId xmlns:a16="http://schemas.microsoft.com/office/drawing/2014/main" id="{CC027568-B6C4-E44E-26A8-1591ACEAE896}"/>
              </a:ext>
            </a:extLst>
          </p:cNvPr>
          <p:cNvPicPr>
            <a:picLocks noChangeAspect="1"/>
          </p:cNvPicPr>
          <p:nvPr/>
        </p:nvPicPr>
        <p:blipFill>
          <a:blip r:embed="rId2"/>
          <a:stretch>
            <a:fillRect/>
          </a:stretch>
        </p:blipFill>
        <p:spPr>
          <a:xfrm>
            <a:off x="5559423" y="2306461"/>
            <a:ext cx="5943600" cy="3376295"/>
          </a:xfrm>
          <a:prstGeom prst="rect">
            <a:avLst/>
          </a:prstGeom>
        </p:spPr>
      </p:pic>
      <p:sp>
        <p:nvSpPr>
          <p:cNvPr id="6" name="TextBox 5">
            <a:extLst>
              <a:ext uri="{FF2B5EF4-FFF2-40B4-BE49-F238E27FC236}">
                <a16:creationId xmlns:a16="http://schemas.microsoft.com/office/drawing/2014/main" id="{AB5AED24-832E-69F3-89D9-F056844172CF}"/>
              </a:ext>
            </a:extLst>
          </p:cNvPr>
          <p:cNvSpPr txBox="1"/>
          <p:nvPr/>
        </p:nvSpPr>
        <p:spPr>
          <a:xfrm>
            <a:off x="1791091" y="3626639"/>
            <a:ext cx="3063711" cy="1200329"/>
          </a:xfrm>
          <a:prstGeom prst="rect">
            <a:avLst/>
          </a:prstGeom>
          <a:noFill/>
        </p:spPr>
        <p:txBody>
          <a:bodyPr wrap="square" rtlCol="0">
            <a:spAutoFit/>
          </a:bodyPr>
          <a:lstStyle/>
          <a:p>
            <a:r>
              <a:rPr lang="en-US" sz="1800" dirty="0">
                <a:effectLst/>
                <a:latin typeface="Times New Roman" panose="02020603050405020304" pitchFamily="18" charset="0"/>
                <a:ea typeface="Calibri" panose="020F0502020204030204" pitchFamily="34" charset="0"/>
              </a:rPr>
              <a:t>NPC task: These characters will assign tasks to you and when you complete them there will be rewards</a:t>
            </a:r>
            <a:endParaRPr lang="en-US" dirty="0"/>
          </a:p>
        </p:txBody>
      </p:sp>
    </p:spTree>
    <p:extLst>
      <p:ext uri="{BB962C8B-B14F-4D97-AF65-F5344CB8AC3E}">
        <p14:creationId xmlns:p14="http://schemas.microsoft.com/office/powerpoint/2010/main" val="34316284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88B57-8E79-7ACC-F244-B1AFE08CF056}"/>
              </a:ext>
            </a:extLst>
          </p:cNvPr>
          <p:cNvSpPr>
            <a:spLocks noGrp="1"/>
          </p:cNvSpPr>
          <p:nvPr>
            <p:ph type="title"/>
          </p:nvPr>
        </p:nvSpPr>
        <p:spPr/>
        <p:txBody>
          <a:bodyPr/>
          <a:lstStyle/>
          <a:p>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MUSIC AND SFX</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273E0AB6-7C03-5EEC-9432-43531FB1695E}"/>
              </a:ext>
            </a:extLst>
          </p:cNvPr>
          <p:cNvSpPr>
            <a:spLocks noGrp="1"/>
          </p:cNvSpPr>
          <p:nvPr>
            <p:ph idx="1"/>
          </p:nvPr>
        </p:nvSpPr>
        <p:spPr>
          <a:xfrm>
            <a:off x="1484310" y="1800521"/>
            <a:ext cx="10018713" cy="3990680"/>
          </a:xfrm>
        </p:spPr>
        <p:txBody>
          <a:bodyPr/>
          <a:lstStyle/>
          <a:p>
            <a:pPr marL="0" marR="0" indent="457200">
              <a:lnSpc>
                <a:spcPts val="1495"/>
              </a:lnSpc>
              <a:spcBef>
                <a:spcPts val="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Sound effects are an important, indispensable part of any game. It contributes greatly to the effect as well as showing the nature of the whole game and in each scene.</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ts val="1495"/>
              </a:lnSpc>
              <a:spcBef>
                <a:spcPts val="0"/>
              </a:spcBef>
              <a:spcAft>
                <a:spcPts val="0"/>
              </a:spcAft>
            </a:pPr>
            <a:r>
              <a:rPr lang="en-US" sz="1800" dirty="0">
                <a:solidFill>
                  <a:srgbClr val="0F0F5F"/>
                </a:solidFill>
                <a:effectLst/>
                <a:latin typeface="Times New Roman" panose="02020603050405020304" pitchFamily="18" charset="0"/>
                <a:ea typeface="Times New Roman" panose="02020603050405020304" pitchFamily="18" charset="0"/>
                <a:cs typeface="Times New Roman" panose="02020603050405020304" pitchFamily="18" charset="0"/>
              </a:rPr>
              <a:t>The whole game will have a dominant music song, but in each game scene, when light, slow, when fiercely tough, the music will change the appropriate variation, when it is easy, when rushing fiercely.</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ts val="1495"/>
              </a:lnSpc>
              <a:spcBef>
                <a:spcPts val="0"/>
              </a:spcBef>
              <a:spcAft>
                <a:spcPts val="1000"/>
              </a:spcAf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 each move, when the player uses any old gas, there will be a characteristic noise of that weapon. It's accompanied by effects sounds that make the player really attracted.</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6168719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2C5D5-9B70-06AF-2054-8B5895A49331}"/>
              </a:ext>
            </a:extLst>
          </p:cNvPr>
          <p:cNvSpPr>
            <a:spLocks noGrp="1"/>
          </p:cNvSpPr>
          <p:nvPr>
            <p:ph type="title"/>
          </p:nvPr>
        </p:nvSpPr>
        <p:spPr/>
        <p:txBody>
          <a:bodyPr/>
          <a:lstStyle/>
          <a:p>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CONTROL MECHANISM</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0D351326-F948-27AC-2AE9-AB65B12A732C}"/>
              </a:ext>
            </a:extLst>
          </p:cNvPr>
          <p:cNvSpPr>
            <a:spLocks noGrp="1"/>
          </p:cNvSpPr>
          <p:nvPr>
            <p:ph idx="1"/>
          </p:nvPr>
        </p:nvSpPr>
        <p:spPr>
          <a:xfrm>
            <a:off x="1484310" y="-556181"/>
            <a:ext cx="10018713" cy="6347381"/>
          </a:xfrm>
        </p:spPr>
        <p:txBody>
          <a:bodyPr/>
          <a:lstStyle/>
          <a:p>
            <a:pPr marL="342900" marR="0" lvl="0" indent="-342900">
              <a:lnSpc>
                <a:spcPct val="115000"/>
              </a:lnSpc>
              <a:spcBef>
                <a:spcPts val="0"/>
              </a:spcBef>
              <a:spcAft>
                <a:spcPts val="0"/>
              </a:spcAft>
              <a:buFont typeface="Symbol" panose="05050102010706020507" pitchFamily="18" charset="2"/>
              <a:buChar char=""/>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In-game controls: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marR="0">
              <a:lnSpc>
                <a:spcPct val="115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Hit (hit with a pictured weapon with a knife etc. The user clicks the left mouse to control the character).</a:t>
            </a:r>
          </a:p>
          <a:p>
            <a:endParaRPr lang="en-US" dirty="0"/>
          </a:p>
        </p:txBody>
      </p:sp>
      <p:pic>
        <p:nvPicPr>
          <p:cNvPr id="5" name="Picture 4">
            <a:extLst>
              <a:ext uri="{FF2B5EF4-FFF2-40B4-BE49-F238E27FC236}">
                <a16:creationId xmlns:a16="http://schemas.microsoft.com/office/drawing/2014/main" id="{041DC303-7052-68EF-2AB2-5C941D2558FC}"/>
              </a:ext>
            </a:extLst>
          </p:cNvPr>
          <p:cNvPicPr>
            <a:picLocks noChangeAspect="1"/>
          </p:cNvPicPr>
          <p:nvPr/>
        </p:nvPicPr>
        <p:blipFill>
          <a:blip r:embed="rId2"/>
          <a:stretch>
            <a:fillRect/>
          </a:stretch>
        </p:blipFill>
        <p:spPr>
          <a:xfrm>
            <a:off x="4623063" y="2785110"/>
            <a:ext cx="5943600" cy="3387090"/>
          </a:xfrm>
          <a:prstGeom prst="rect">
            <a:avLst/>
          </a:prstGeom>
        </p:spPr>
      </p:pic>
    </p:spTree>
    <p:extLst>
      <p:ext uri="{BB962C8B-B14F-4D97-AF65-F5344CB8AC3E}">
        <p14:creationId xmlns:p14="http://schemas.microsoft.com/office/powerpoint/2010/main" val="793188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4918A4-D22E-C424-3BFA-94E002626586}"/>
              </a:ext>
            </a:extLst>
          </p:cNvPr>
          <p:cNvSpPr>
            <a:spLocks noGrp="1"/>
          </p:cNvSpPr>
          <p:nvPr>
            <p:ph idx="1"/>
          </p:nvPr>
        </p:nvSpPr>
        <p:spPr>
          <a:xfrm>
            <a:off x="1484310" y="1"/>
            <a:ext cx="10018713" cy="5791200"/>
          </a:xfrm>
        </p:spPr>
        <p:txBody>
          <a:bodyPr/>
          <a:lstStyle/>
          <a:p>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Energy cells (players pay attention to three points of blood, fitness, dead eye)</a:t>
            </a:r>
          </a:p>
          <a:p>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Aim the gun (the user right-clicks to aim the gun)</a:t>
            </a:r>
          </a:p>
          <a:p>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Bending over (users click control to perform the end of the person)</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dirty="0">
                <a:solidFill>
                  <a:srgbClr val="000000"/>
                </a:solidFill>
                <a:effectLst/>
                <a:latin typeface="Times New Roman" panose="02020603050405020304" pitchFamily="18" charset="0"/>
                <a:ea typeface="Calibri" panose="020F0502020204030204" pitchFamily="34" charset="0"/>
              </a:rPr>
              <a:t>Horseback riding (users click H to ride horses and click shift to run fast)</a:t>
            </a:r>
            <a:endPar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1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1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1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pic>
        <p:nvPicPr>
          <p:cNvPr id="4" name="Picture 3">
            <a:extLst>
              <a:ext uri="{FF2B5EF4-FFF2-40B4-BE49-F238E27FC236}">
                <a16:creationId xmlns:a16="http://schemas.microsoft.com/office/drawing/2014/main" id="{F1176F1D-7F8F-4AF2-3088-CD56410C286C}"/>
              </a:ext>
            </a:extLst>
          </p:cNvPr>
          <p:cNvPicPr>
            <a:picLocks noChangeAspect="1"/>
          </p:cNvPicPr>
          <p:nvPr/>
        </p:nvPicPr>
        <p:blipFill>
          <a:blip r:embed="rId2"/>
          <a:stretch>
            <a:fillRect/>
          </a:stretch>
        </p:blipFill>
        <p:spPr>
          <a:xfrm>
            <a:off x="1772985" y="2140042"/>
            <a:ext cx="2537460" cy="975360"/>
          </a:xfrm>
          <a:prstGeom prst="rect">
            <a:avLst/>
          </a:prstGeom>
        </p:spPr>
      </p:pic>
      <p:pic>
        <p:nvPicPr>
          <p:cNvPr id="6" name="Picture 5">
            <a:extLst>
              <a:ext uri="{FF2B5EF4-FFF2-40B4-BE49-F238E27FC236}">
                <a16:creationId xmlns:a16="http://schemas.microsoft.com/office/drawing/2014/main" id="{76FDEE13-E91E-CD79-7487-A9F405316A61}"/>
              </a:ext>
            </a:extLst>
          </p:cNvPr>
          <p:cNvPicPr>
            <a:picLocks noChangeAspect="1"/>
          </p:cNvPicPr>
          <p:nvPr/>
        </p:nvPicPr>
        <p:blipFill>
          <a:blip r:embed="rId3"/>
          <a:stretch>
            <a:fillRect/>
          </a:stretch>
        </p:blipFill>
        <p:spPr>
          <a:xfrm>
            <a:off x="5559423" y="2140042"/>
            <a:ext cx="5943600" cy="3326765"/>
          </a:xfrm>
          <a:prstGeom prst="rect">
            <a:avLst/>
          </a:prstGeom>
        </p:spPr>
      </p:pic>
      <p:pic>
        <p:nvPicPr>
          <p:cNvPr id="7" name="Picture 6">
            <a:extLst>
              <a:ext uri="{FF2B5EF4-FFF2-40B4-BE49-F238E27FC236}">
                <a16:creationId xmlns:a16="http://schemas.microsoft.com/office/drawing/2014/main" id="{24CC73BF-6133-2C5C-BA86-6473D468A178}"/>
              </a:ext>
            </a:extLst>
          </p:cNvPr>
          <p:cNvPicPr>
            <a:picLocks noChangeAspect="1"/>
          </p:cNvPicPr>
          <p:nvPr/>
        </p:nvPicPr>
        <p:blipFill>
          <a:blip r:embed="rId4"/>
          <a:stretch>
            <a:fillRect/>
          </a:stretch>
        </p:blipFill>
        <p:spPr>
          <a:xfrm>
            <a:off x="1772985" y="3259827"/>
            <a:ext cx="3642264" cy="2206980"/>
          </a:xfrm>
          <a:prstGeom prst="rect">
            <a:avLst/>
          </a:prstGeom>
        </p:spPr>
      </p:pic>
    </p:spTree>
    <p:extLst>
      <p:ext uri="{BB962C8B-B14F-4D97-AF65-F5344CB8AC3E}">
        <p14:creationId xmlns:p14="http://schemas.microsoft.com/office/powerpoint/2010/main" val="279512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56559-8C04-A017-6455-C143DB49EF86}"/>
              </a:ext>
            </a:extLst>
          </p:cNvPr>
          <p:cNvSpPr>
            <a:spLocks noGrp="1"/>
          </p:cNvSpPr>
          <p:nvPr>
            <p:ph type="title"/>
          </p:nvPr>
        </p:nvSpPr>
        <p:spPr/>
        <p:txBody>
          <a:bodyPr/>
          <a:lstStyle/>
          <a:p>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TECHNICAL REQUIREMENTS</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0BEFB77B-6BC1-9392-D152-FE3D2FF385E6}"/>
              </a:ext>
            </a:extLst>
          </p:cNvPr>
          <p:cNvSpPr>
            <a:spLocks noGrp="1"/>
          </p:cNvSpPr>
          <p:nvPr>
            <p:ph idx="1"/>
          </p:nvPr>
        </p:nvSpPr>
        <p:spPr/>
        <p:txBody>
          <a:bodyPr/>
          <a:lstStyle/>
          <a:p>
            <a:pPr marL="457200" marR="0" lvl="1" indent="0">
              <a:lnSpc>
                <a:spcPts val="1610"/>
              </a:lnSpc>
              <a:spcBef>
                <a:spcPts val="1000"/>
              </a:spcBef>
              <a:spcAft>
                <a:spcPts val="0"/>
              </a:spcAft>
              <a:buNone/>
            </a:pPr>
            <a:r>
              <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Physicality</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228600" marR="0" indent="228600">
              <a:lnSpc>
                <a:spcPct val="115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physics in the game is generally shown when the character flies up or jumps and falls, when the character runs and stops.</a:t>
            </a:r>
          </a:p>
          <a:p>
            <a:pPr marL="228600" marR="0" indent="228600">
              <a:lnSpc>
                <a:spcPct val="115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physics in the game in particular is shown through different levels, because each character level will fight in each different terrain. For example, when the character fights where there is water, it will be difficult to move, it will be difficult to be slippery or when the character is in the domestic level, when moving will be subject to the resistance of water, so the move will also be slower than the levels on land.</a:t>
            </a:r>
          </a:p>
          <a:p>
            <a:endParaRPr lang="en-US" dirty="0"/>
          </a:p>
        </p:txBody>
      </p:sp>
    </p:spTree>
    <p:extLst>
      <p:ext uri="{BB962C8B-B14F-4D97-AF65-F5344CB8AC3E}">
        <p14:creationId xmlns:p14="http://schemas.microsoft.com/office/powerpoint/2010/main" val="1238910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72A72A-0E06-E83A-28C4-0C5F2D5C8F1A}"/>
              </a:ext>
            </a:extLst>
          </p:cNvPr>
          <p:cNvSpPr>
            <a:spLocks noGrp="1"/>
          </p:cNvSpPr>
          <p:nvPr>
            <p:ph idx="1"/>
          </p:nvPr>
        </p:nvSpPr>
        <p:spPr>
          <a:xfrm>
            <a:off x="1484310" y="273377"/>
            <a:ext cx="10018713" cy="5517823"/>
          </a:xfrm>
        </p:spPr>
        <p:txBody>
          <a:bodyPr>
            <a:normAutofit/>
          </a:bodyPr>
          <a:lstStyle/>
          <a:p>
            <a:pPr marL="457200" marR="0" lvl="1" indent="0">
              <a:lnSpc>
                <a:spcPts val="1610"/>
              </a:lnSpc>
              <a:spcBef>
                <a:spcPts val="1000"/>
              </a:spcBef>
              <a:spcAft>
                <a:spcPts val="0"/>
              </a:spcAft>
              <a:buNone/>
            </a:pPr>
            <a:r>
              <a:rPr lang="en-US" sz="18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Level of Play</a:t>
            </a:r>
          </a:p>
          <a:p>
            <a:pPr marL="457200" marR="0" lvl="1" indent="0">
              <a:lnSpc>
                <a:spcPts val="1610"/>
              </a:lnSpc>
              <a:spcBef>
                <a:spcPts val="1000"/>
              </a:spcBef>
              <a:spcAft>
                <a:spcPts val="0"/>
              </a:spcAft>
              <a:buNone/>
            </a:pP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228600" marR="0" indent="114300">
              <a:lnSpc>
                <a:spcPts val="1495"/>
              </a:lnSpc>
              <a:spcBef>
                <a:spcPts val="0"/>
              </a:spcBef>
              <a:spcAft>
                <a:spcPts val="1000"/>
              </a:spcAf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The levels are divided according to the tasks assigned by the system to the player that promise to lead the player to experience the open world. Fight other gangs on missions.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marR="0" lvl="1" indent="0">
              <a:lnSpc>
                <a:spcPct val="115000"/>
              </a:lnSpc>
              <a:spcBef>
                <a:spcPts val="1000"/>
              </a:spcBef>
              <a:spcAft>
                <a:spcPts val="0"/>
              </a:spcAft>
              <a:buNone/>
            </a:pPr>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Play scenario</a:t>
            </a:r>
          </a:p>
          <a:p>
            <a:pPr marL="457200" marR="0" lvl="1" indent="0">
              <a:lnSpc>
                <a:spcPct val="115000"/>
              </a:lnSpc>
              <a:spcBef>
                <a:spcPts val="1000"/>
              </a:spcBef>
              <a:spcAft>
                <a:spcPts val="0"/>
              </a:spcAft>
              <a:buNone/>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171450" marR="0">
              <a:lnSpc>
                <a:spcPts val="1495"/>
              </a:lnSpc>
              <a:spcBef>
                <a:spcPts val="0"/>
              </a:spcBef>
              <a:spcAft>
                <a:spcPts val="1000"/>
              </a:spcAf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New to play, you will be able to control Arthur's character by default and experience the story in the game. In addition, the character in the game will have blood index, physical loss in environmental conditions, hunger, .. This causes the player to go for food and drink water to ensure fitness.</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Cheating while playing</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When full of blood and full energy, even if you use more food or new energy, it does not increase.</a:t>
            </a:r>
          </a:p>
          <a:p>
            <a:pPr marL="0" indent="0">
              <a:buNone/>
            </a:pPr>
            <a:endParaRPr lang="en-US" sz="1800" dirty="0"/>
          </a:p>
        </p:txBody>
      </p:sp>
    </p:spTree>
    <p:extLst>
      <p:ext uri="{BB962C8B-B14F-4D97-AF65-F5344CB8AC3E}">
        <p14:creationId xmlns:p14="http://schemas.microsoft.com/office/powerpoint/2010/main" val="21631877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F6E35-5E96-CD21-CE05-D27D23B499D4}"/>
              </a:ext>
            </a:extLst>
          </p:cNvPr>
          <p:cNvSpPr>
            <a:spLocks noGrp="1"/>
          </p:cNvSpPr>
          <p:nvPr>
            <p:ph type="title"/>
          </p:nvPr>
        </p:nvSpPr>
        <p:spPr/>
        <p:txBody>
          <a:bodyPr/>
          <a:lstStyle/>
          <a:p>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START SCREEN</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9EE5F40D-3442-D8D9-0A62-10BD535CD6BC}"/>
              </a:ext>
            </a:extLst>
          </p:cNvPr>
          <p:cNvSpPr>
            <a:spLocks noGrp="1"/>
          </p:cNvSpPr>
          <p:nvPr>
            <p:ph idx="1"/>
          </p:nvPr>
        </p:nvSpPr>
        <p:spPr>
          <a:xfrm>
            <a:off x="1484310" y="-216815"/>
            <a:ext cx="10018713" cy="6008016"/>
          </a:xfrm>
        </p:spPr>
        <p:txBody>
          <a:bodyPr/>
          <a:lstStyle/>
          <a:p>
            <a:r>
              <a:rPr lang="vi-V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hi the player who selects to enter the game will show the start screen of the game. The game start screen has a loading interface then goes straight into the game.</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dirty="0"/>
          </a:p>
        </p:txBody>
      </p:sp>
      <p:pic>
        <p:nvPicPr>
          <p:cNvPr id="6" name="Picture 5">
            <a:extLst>
              <a:ext uri="{FF2B5EF4-FFF2-40B4-BE49-F238E27FC236}">
                <a16:creationId xmlns:a16="http://schemas.microsoft.com/office/drawing/2014/main" id="{2B403D29-0E12-257D-B995-D023D5CAFF4F}"/>
              </a:ext>
            </a:extLst>
          </p:cNvPr>
          <p:cNvPicPr>
            <a:picLocks noChangeAspect="1"/>
          </p:cNvPicPr>
          <p:nvPr/>
        </p:nvPicPr>
        <p:blipFill>
          <a:blip r:embed="rId2"/>
          <a:stretch>
            <a:fillRect/>
          </a:stretch>
        </p:blipFill>
        <p:spPr>
          <a:xfrm>
            <a:off x="1914046" y="2988417"/>
            <a:ext cx="4579620" cy="2598420"/>
          </a:xfrm>
          <a:prstGeom prst="rect">
            <a:avLst/>
          </a:prstGeom>
        </p:spPr>
      </p:pic>
      <p:pic>
        <p:nvPicPr>
          <p:cNvPr id="7" name="Picture 6">
            <a:extLst>
              <a:ext uri="{FF2B5EF4-FFF2-40B4-BE49-F238E27FC236}">
                <a16:creationId xmlns:a16="http://schemas.microsoft.com/office/drawing/2014/main" id="{116859BC-6950-7211-223C-A3135ED670F3}"/>
              </a:ext>
            </a:extLst>
          </p:cNvPr>
          <p:cNvPicPr>
            <a:picLocks noChangeAspect="1"/>
          </p:cNvPicPr>
          <p:nvPr/>
        </p:nvPicPr>
        <p:blipFill>
          <a:blip r:embed="rId3"/>
          <a:stretch>
            <a:fillRect/>
          </a:stretch>
        </p:blipFill>
        <p:spPr>
          <a:xfrm>
            <a:off x="6744092" y="2988418"/>
            <a:ext cx="4332403" cy="2598420"/>
          </a:xfrm>
          <a:prstGeom prst="rect">
            <a:avLst/>
          </a:prstGeom>
        </p:spPr>
      </p:pic>
    </p:spTree>
    <p:extLst>
      <p:ext uri="{BB962C8B-B14F-4D97-AF65-F5344CB8AC3E}">
        <p14:creationId xmlns:p14="http://schemas.microsoft.com/office/powerpoint/2010/main" val="24497668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A7AC2-A7ED-E26A-82CD-F19DCDFF82BF}"/>
              </a:ext>
            </a:extLst>
          </p:cNvPr>
          <p:cNvSpPr>
            <a:spLocks noGrp="1"/>
          </p:cNvSpPr>
          <p:nvPr>
            <p:ph type="title"/>
          </p:nvPr>
        </p:nvSpPr>
        <p:spPr/>
        <p:txBody>
          <a:bodyPr/>
          <a:lstStyle/>
          <a:p>
            <a:r>
              <a:rPr lang="vi-VN"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a:t>
            </a:r>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AME FLOWCHART</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8660BF56-04A1-7EC0-E20D-DE59BED1D0FC}"/>
              </a:ext>
            </a:extLst>
          </p:cNvPr>
          <p:cNvSpPr>
            <a:spLocks noGrp="1"/>
          </p:cNvSpPr>
          <p:nvPr>
            <p:ph idx="1"/>
          </p:nvPr>
        </p:nvSpPr>
        <p:spPr/>
        <p:txBody>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Players after doing all the missions can have a lot of money then choose to buy weapons, food, costumes, upgrade horses, upgrade weapons ... Through many missions, players can both experience the plot and upgrade weapons.</a:t>
            </a:r>
          </a:p>
          <a:p>
            <a:endParaRPr lang="en-US" dirty="0"/>
          </a:p>
        </p:txBody>
      </p:sp>
    </p:spTree>
    <p:extLst>
      <p:ext uri="{BB962C8B-B14F-4D97-AF65-F5344CB8AC3E}">
        <p14:creationId xmlns:p14="http://schemas.microsoft.com/office/powerpoint/2010/main" val="4069295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FFDD2-54C1-9676-2677-FF0E5FFB5110}"/>
              </a:ext>
            </a:extLst>
          </p:cNvPr>
          <p:cNvSpPr>
            <a:spLocks noGrp="1"/>
          </p:cNvSpPr>
          <p:nvPr>
            <p:ph type="title"/>
          </p:nvPr>
        </p:nvSpPr>
        <p:spPr/>
        <p:txBody>
          <a:bodyPr/>
          <a:lstStyle/>
          <a:p>
            <a:r>
              <a:rPr lang="vi-VN"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GAME CAMERA</a:t>
            </a:r>
            <a:b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F6C73AE9-3A49-74BA-1DC5-FDE52D870A38}"/>
              </a:ext>
            </a:extLst>
          </p:cNvPr>
          <p:cNvSpPr>
            <a:spLocks noGrp="1"/>
          </p:cNvSpPr>
          <p:nvPr>
            <p:ph idx="1"/>
          </p:nvPr>
        </p:nvSpPr>
        <p:spPr>
          <a:xfrm>
            <a:off x="1484310" y="-716437"/>
            <a:ext cx="10018713" cy="6507638"/>
          </a:xfrm>
        </p:spPr>
        <p:txBody>
          <a:bodyPr/>
          <a:lstStyle/>
          <a:p>
            <a:pPr marL="0" marR="0" indent="457200">
              <a:lnSpc>
                <a:spcPct val="115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Third person camera</a:t>
            </a:r>
          </a:p>
          <a:p>
            <a:pPr marL="228600" marR="0" indent="228600">
              <a:lnSpc>
                <a:spcPct val="115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With this perspective, players can easily observe the surrounding context to come up with avoidance tactics, provide timely handling as well as use appropriate weapons to be able to overcome the enemies and obstacles in front of them..</a:t>
            </a:r>
          </a:p>
          <a:p>
            <a:endParaRPr lang="en-US" dirty="0"/>
          </a:p>
        </p:txBody>
      </p:sp>
      <p:pic>
        <p:nvPicPr>
          <p:cNvPr id="4" name="Picture 3">
            <a:extLst>
              <a:ext uri="{FF2B5EF4-FFF2-40B4-BE49-F238E27FC236}">
                <a16:creationId xmlns:a16="http://schemas.microsoft.com/office/drawing/2014/main" id="{028C4314-83AA-CCC2-7648-F621D2C3649A}"/>
              </a:ext>
            </a:extLst>
          </p:cNvPr>
          <p:cNvPicPr>
            <a:picLocks noChangeAspect="1"/>
          </p:cNvPicPr>
          <p:nvPr/>
        </p:nvPicPr>
        <p:blipFill>
          <a:blip r:embed="rId2"/>
          <a:stretch>
            <a:fillRect/>
          </a:stretch>
        </p:blipFill>
        <p:spPr>
          <a:xfrm>
            <a:off x="6696958" y="3177541"/>
            <a:ext cx="4617720" cy="2613660"/>
          </a:xfrm>
          <a:prstGeom prst="rect">
            <a:avLst/>
          </a:prstGeom>
        </p:spPr>
      </p:pic>
      <p:pic>
        <p:nvPicPr>
          <p:cNvPr id="5" name="Picture 4">
            <a:extLst>
              <a:ext uri="{FF2B5EF4-FFF2-40B4-BE49-F238E27FC236}">
                <a16:creationId xmlns:a16="http://schemas.microsoft.com/office/drawing/2014/main" id="{728A8B5B-9808-B302-F6B5-AECC78FD72A7}"/>
              </a:ext>
            </a:extLst>
          </p:cNvPr>
          <p:cNvPicPr>
            <a:picLocks noChangeAspect="1"/>
          </p:cNvPicPr>
          <p:nvPr/>
        </p:nvPicPr>
        <p:blipFill>
          <a:blip r:embed="rId3"/>
          <a:stretch>
            <a:fillRect/>
          </a:stretch>
        </p:blipFill>
        <p:spPr>
          <a:xfrm>
            <a:off x="1675536" y="3177541"/>
            <a:ext cx="4617720" cy="2613660"/>
          </a:xfrm>
          <a:prstGeom prst="rect">
            <a:avLst/>
          </a:prstGeom>
        </p:spPr>
      </p:pic>
    </p:spTree>
    <p:extLst>
      <p:ext uri="{BB962C8B-B14F-4D97-AF65-F5344CB8AC3E}">
        <p14:creationId xmlns:p14="http://schemas.microsoft.com/office/powerpoint/2010/main" val="247778297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66</TotalTime>
  <Words>1885</Words>
  <Application>Microsoft Office PowerPoint</Application>
  <PresentationFormat>Widescreen</PresentationFormat>
  <Paragraphs>91</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Corbel</vt:lpstr>
      <vt:lpstr>Courier New</vt:lpstr>
      <vt:lpstr>Symbol</vt:lpstr>
      <vt:lpstr>Times New Roman</vt:lpstr>
      <vt:lpstr>Parallax</vt:lpstr>
      <vt:lpstr>RED DEAD REDEMPTION </vt:lpstr>
      <vt:lpstr>THE STORY </vt:lpstr>
      <vt:lpstr>CONTROL MECHANISM </vt:lpstr>
      <vt:lpstr>PowerPoint Presentation</vt:lpstr>
      <vt:lpstr>TECHNICAL REQUIREMENTS </vt:lpstr>
      <vt:lpstr>PowerPoint Presentation</vt:lpstr>
      <vt:lpstr>START SCREEN </vt:lpstr>
      <vt:lpstr>GAME FLOWCHART </vt:lpstr>
      <vt:lpstr>GAME CAMERA </vt:lpstr>
      <vt:lpstr>HUD SYSTEM </vt:lpstr>
      <vt:lpstr>PowerPoint Presentation</vt:lpstr>
      <vt:lpstr>PowerPoint Presentation</vt:lpstr>
      <vt:lpstr>PLAYER METRICS </vt:lpstr>
      <vt:lpstr>PLAYER SKILLS </vt:lpstr>
      <vt:lpstr>PLAYER INVENTORY TOOLS </vt:lpstr>
      <vt:lpstr>PowerPoint Presentation</vt:lpstr>
      <vt:lpstr>Food</vt:lpstr>
      <vt:lpstr>VEHICLES </vt:lpstr>
      <vt:lpstr>QUEST SYSTEM   </vt:lpstr>
      <vt:lpstr>NPC  </vt:lpstr>
      <vt:lpstr>MUSIC AND SFX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 DEAD REDEMPTION </dc:title>
  <dc:creator>Khanh Vu</dc:creator>
  <cp:lastModifiedBy>Khanh Vu</cp:lastModifiedBy>
  <cp:revision>20</cp:revision>
  <dcterms:created xsi:type="dcterms:W3CDTF">2022-07-24T05:45:19Z</dcterms:created>
  <dcterms:modified xsi:type="dcterms:W3CDTF">2022-07-24T06:56:33Z</dcterms:modified>
</cp:coreProperties>
</file>

<file path=docProps/thumbnail.jpeg>
</file>